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Default Extension="xlsx" ContentType="application/vnd.openxmlformats-officedocument.spreadsheetml.sheet"/>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diagrams/data1.xml" ContentType="application/vnd.openxmlformats-officedocument.drawingml.diagramData+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7" r:id="rId2"/>
  </p:sldMasterIdLst>
  <p:notesMasterIdLst>
    <p:notesMasterId r:id="rId28"/>
  </p:notesMasterIdLst>
  <p:sldIdLst>
    <p:sldId id="276" r:id="rId3"/>
    <p:sldId id="256" r:id="rId4"/>
    <p:sldId id="269" r:id="rId5"/>
    <p:sldId id="259" r:id="rId6"/>
    <p:sldId id="258" r:id="rId7"/>
    <p:sldId id="273" r:id="rId8"/>
    <p:sldId id="266" r:id="rId9"/>
    <p:sldId id="267" r:id="rId10"/>
    <p:sldId id="260" r:id="rId11"/>
    <p:sldId id="268" r:id="rId12"/>
    <p:sldId id="279" r:id="rId13"/>
    <p:sldId id="281" r:id="rId14"/>
    <p:sldId id="294" r:id="rId15"/>
    <p:sldId id="295" r:id="rId16"/>
    <p:sldId id="296" r:id="rId17"/>
    <p:sldId id="297" r:id="rId18"/>
    <p:sldId id="285" r:id="rId19"/>
    <p:sldId id="286" r:id="rId20"/>
    <p:sldId id="287" r:id="rId21"/>
    <p:sldId id="288" r:id="rId22"/>
    <p:sldId id="289" r:id="rId23"/>
    <p:sldId id="290" r:id="rId24"/>
    <p:sldId id="291" r:id="rId25"/>
    <p:sldId id="292" r:id="rId26"/>
    <p:sldId id="293" r:id="rId27"/>
  </p:sldIdLst>
  <p:sldSz cx="9144000" cy="6858000" type="screen4x3"/>
  <p:notesSz cx="7023100" cy="92964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477" autoAdjust="0"/>
  </p:normalViewPr>
  <p:slideViewPr>
    <p:cSldViewPr>
      <p:cViewPr>
        <p:scale>
          <a:sx n="40" d="100"/>
          <a:sy n="40" d="100"/>
        </p:scale>
        <p:origin x="-2034" y="-57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leticia.escobar\Desktop\LEZ\PROYECTOS\DINO_EXPO\Indicadores_EB_06032012_dino.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Hoja_de_c_lculo_de_Microsoft_Office_Excel1.xlsx"/></Relationships>
</file>

<file path=ppt/charts/_rels/chart3.xml.rels><?xml version="1.0" encoding="UTF-8" standalone="yes"?>
<Relationships xmlns="http://schemas.openxmlformats.org/package/2006/relationships"><Relationship Id="rId1" Type="http://schemas.openxmlformats.org/officeDocument/2006/relationships/package" Target="../embeddings/Hoja_de_c_lculo_de_Microsoft_Office_Excel2.xlsx"/></Relationships>
</file>

<file path=ppt/charts/chart1.xml><?xml version="1.0" encoding="utf-8"?>
<c:chartSpace xmlns:c="http://schemas.openxmlformats.org/drawingml/2006/chart" xmlns:a="http://schemas.openxmlformats.org/drawingml/2006/main" xmlns:r="http://schemas.openxmlformats.org/officeDocument/2006/relationships">
  <c:lang val="es-ES"/>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680" b="1" i="0" u="none" strike="noStrike" kern="1200" baseline="0">
                <a:solidFill>
                  <a:prstClr val="black"/>
                </a:solidFill>
                <a:latin typeface="Arial" pitchFamily="34" charset="0"/>
                <a:ea typeface="+mn-ea"/>
                <a:cs typeface="Arial" pitchFamily="34" charset="0"/>
              </a:defRPr>
            </a:pPr>
            <a:r>
              <a:rPr lang="es-MX" sz="1800" b="1" dirty="0" smtClean="0"/>
              <a:t>Alimentación Infantil en México 1999, 2006, 2012</a:t>
            </a:r>
          </a:p>
        </c:rich>
      </c:tx>
      <c:layout/>
    </c:title>
    <c:plotArea>
      <c:layout/>
      <c:barChart>
        <c:barDir val="bar"/>
        <c:grouping val="clustered"/>
        <c:ser>
          <c:idx val="0"/>
          <c:order val="0"/>
          <c:tx>
            <c:strRef>
              <c:f>Hoja3!$Q$1</c:f>
              <c:strCache>
                <c:ptCount val="1"/>
                <c:pt idx="0">
                  <c:v>2012</c:v>
                </c:pt>
              </c:strCache>
            </c:strRef>
          </c:tx>
          <c:cat>
            <c:strRef>
              <c:f>Hoja3!$P$2:$P$10</c:f>
              <c:strCache>
                <c:ptCount val="9"/>
                <c:pt idx="0">
                  <c:v>Diversidad alimentaria mínima (6 a 11 meses)</c:v>
                </c:pt>
                <c:pt idx="1">
                  <c:v>Introducción de alimentos sólidos, semisólidos o suaves(6 a 8 meses)</c:v>
                </c:pt>
                <c:pt idx="2">
                  <c:v>Consumo de alimentos ricos en hierro (6 a 11 meses)</c:v>
                </c:pt>
                <c:pt idx="3">
                  <c:v>Lactancia materna adecuada según la edad (6 a 11 meses)</c:v>
                </c:pt>
                <c:pt idx="4">
                  <c:v>Lactancia materna continua a los 2 años (20 a 23 meses)</c:v>
                </c:pt>
                <c:pt idx="5">
                  <c:v>Lactancia materna continua al año de vida (12 a 15 meses)</c:v>
                </c:pt>
                <c:pt idx="6">
                  <c:v>Lactancia materna predominante (0 a 5 meses)</c:v>
                </c:pt>
                <c:pt idx="7">
                  <c:v>Lactancia materna exclusiva (0 a 5 meses)</c:v>
                </c:pt>
                <c:pt idx="8">
                  <c:v>Niños que fueron amamantados alguna vez (0 a 23 meses)</c:v>
                </c:pt>
              </c:strCache>
            </c:strRef>
          </c:cat>
          <c:val>
            <c:numRef>
              <c:f>Hoja3!$Q$2:$Q$10</c:f>
              <c:numCache>
                <c:formatCode>General</c:formatCode>
                <c:ptCount val="9"/>
                <c:pt idx="0">
                  <c:v>74</c:v>
                </c:pt>
                <c:pt idx="1">
                  <c:v>94.8</c:v>
                </c:pt>
                <c:pt idx="2">
                  <c:v>55.9</c:v>
                </c:pt>
                <c:pt idx="3" formatCode="0.0">
                  <c:v>29.4</c:v>
                </c:pt>
                <c:pt idx="4">
                  <c:v>14.1</c:v>
                </c:pt>
                <c:pt idx="5">
                  <c:v>35.5</c:v>
                </c:pt>
                <c:pt idx="6">
                  <c:v>25</c:v>
                </c:pt>
                <c:pt idx="7">
                  <c:v>14.4</c:v>
                </c:pt>
                <c:pt idx="8">
                  <c:v>93.7</c:v>
                </c:pt>
              </c:numCache>
            </c:numRef>
          </c:val>
        </c:ser>
        <c:ser>
          <c:idx val="1"/>
          <c:order val="1"/>
          <c:tx>
            <c:strRef>
              <c:f>Hoja3!$R$1</c:f>
              <c:strCache>
                <c:ptCount val="1"/>
                <c:pt idx="0">
                  <c:v>2006</c:v>
                </c:pt>
              </c:strCache>
            </c:strRef>
          </c:tx>
          <c:cat>
            <c:strRef>
              <c:f>Hoja3!$P$2:$P$10</c:f>
              <c:strCache>
                <c:ptCount val="9"/>
                <c:pt idx="0">
                  <c:v>Diversidad alimentaria mínima (6 a 11 meses)</c:v>
                </c:pt>
                <c:pt idx="1">
                  <c:v>Introducción de alimentos sólidos, semisólidos o suaves(6 a 8 meses)</c:v>
                </c:pt>
                <c:pt idx="2">
                  <c:v>Consumo de alimentos ricos en hierro (6 a 11 meses)</c:v>
                </c:pt>
                <c:pt idx="3">
                  <c:v>Lactancia materna adecuada según la edad (6 a 11 meses)</c:v>
                </c:pt>
                <c:pt idx="4">
                  <c:v>Lactancia materna continua a los 2 años (20 a 23 meses)</c:v>
                </c:pt>
                <c:pt idx="5">
                  <c:v>Lactancia materna continua al año de vida (12 a 15 meses)</c:v>
                </c:pt>
                <c:pt idx="6">
                  <c:v>Lactancia materna predominante (0 a 5 meses)</c:v>
                </c:pt>
                <c:pt idx="7">
                  <c:v>Lactancia materna exclusiva (0 a 5 meses)</c:v>
                </c:pt>
                <c:pt idx="8">
                  <c:v>Niños que fueron amamantados alguna vez (0 a 23 meses)</c:v>
                </c:pt>
              </c:strCache>
            </c:strRef>
          </c:cat>
          <c:val>
            <c:numRef>
              <c:f>Hoja3!$R$2:$R$10</c:f>
              <c:numCache>
                <c:formatCode>0.0</c:formatCode>
                <c:ptCount val="9"/>
                <c:pt idx="0">
                  <c:v>64.599999999999994</c:v>
                </c:pt>
                <c:pt idx="1">
                  <c:v>88.5</c:v>
                </c:pt>
                <c:pt idx="2">
                  <c:v>50.5</c:v>
                </c:pt>
                <c:pt idx="3">
                  <c:v>37</c:v>
                </c:pt>
                <c:pt idx="4">
                  <c:v>18.600000000000001</c:v>
                </c:pt>
                <c:pt idx="5">
                  <c:v>37.1</c:v>
                </c:pt>
                <c:pt idx="6">
                  <c:v>30.9</c:v>
                </c:pt>
                <c:pt idx="7">
                  <c:v>22.3</c:v>
                </c:pt>
                <c:pt idx="8">
                  <c:v>90.4</c:v>
                </c:pt>
              </c:numCache>
            </c:numRef>
          </c:val>
        </c:ser>
        <c:ser>
          <c:idx val="2"/>
          <c:order val="2"/>
          <c:tx>
            <c:strRef>
              <c:f>Hoja3!$S$1</c:f>
              <c:strCache>
                <c:ptCount val="1"/>
                <c:pt idx="0">
                  <c:v>1999</c:v>
                </c:pt>
              </c:strCache>
            </c:strRef>
          </c:tx>
          <c:cat>
            <c:strRef>
              <c:f>Hoja3!$P$2:$P$10</c:f>
              <c:strCache>
                <c:ptCount val="9"/>
                <c:pt idx="0">
                  <c:v>Diversidad alimentaria mínima (6 a 11 meses)</c:v>
                </c:pt>
                <c:pt idx="1">
                  <c:v>Introducción de alimentos sólidos, semisólidos o suaves(6 a 8 meses)</c:v>
                </c:pt>
                <c:pt idx="2">
                  <c:v>Consumo de alimentos ricos en hierro (6 a 11 meses)</c:v>
                </c:pt>
                <c:pt idx="3">
                  <c:v>Lactancia materna adecuada según la edad (6 a 11 meses)</c:v>
                </c:pt>
                <c:pt idx="4">
                  <c:v>Lactancia materna continua a los 2 años (20 a 23 meses)</c:v>
                </c:pt>
                <c:pt idx="5">
                  <c:v>Lactancia materna continua al año de vida (12 a 15 meses)</c:v>
                </c:pt>
                <c:pt idx="6">
                  <c:v>Lactancia materna predominante (0 a 5 meses)</c:v>
                </c:pt>
                <c:pt idx="7">
                  <c:v>Lactancia materna exclusiva (0 a 5 meses)</c:v>
                </c:pt>
                <c:pt idx="8">
                  <c:v>Niños que fueron amamantados alguna vez (0 a 23 meses)</c:v>
                </c:pt>
              </c:strCache>
            </c:strRef>
          </c:cat>
          <c:val>
            <c:numRef>
              <c:f>Hoja3!$S$2:$S$10</c:f>
              <c:numCache>
                <c:formatCode>0.0</c:formatCode>
                <c:ptCount val="9"/>
                <c:pt idx="1">
                  <c:v>87.9</c:v>
                </c:pt>
                <c:pt idx="3">
                  <c:v>30.8</c:v>
                </c:pt>
                <c:pt idx="4">
                  <c:v>25.1</c:v>
                </c:pt>
                <c:pt idx="5">
                  <c:v>36.5</c:v>
                </c:pt>
                <c:pt idx="6">
                  <c:v>33.5</c:v>
                </c:pt>
                <c:pt idx="7">
                  <c:v>20.3</c:v>
                </c:pt>
                <c:pt idx="8">
                  <c:v>92.3</c:v>
                </c:pt>
              </c:numCache>
            </c:numRef>
          </c:val>
        </c:ser>
        <c:dLbls/>
        <c:gapWidth val="75"/>
        <c:overlap val="-25"/>
        <c:axId val="100893056"/>
        <c:axId val="100894592"/>
      </c:barChart>
      <c:catAx>
        <c:axId val="100893056"/>
        <c:scaling>
          <c:orientation val="minMax"/>
        </c:scaling>
        <c:axPos val="l"/>
        <c:majorTickMark val="none"/>
        <c:tickLblPos val="nextTo"/>
        <c:txPr>
          <a:bodyPr/>
          <a:lstStyle/>
          <a:p>
            <a:pPr>
              <a:defRPr sz="1100"/>
            </a:pPr>
            <a:endParaRPr lang="es-ES"/>
          </a:p>
        </c:txPr>
        <c:crossAx val="100894592"/>
        <c:crosses val="autoZero"/>
        <c:auto val="1"/>
        <c:lblAlgn val="ctr"/>
        <c:lblOffset val="100"/>
      </c:catAx>
      <c:valAx>
        <c:axId val="100894592"/>
        <c:scaling>
          <c:orientation val="minMax"/>
        </c:scaling>
        <c:axPos val="b"/>
        <c:majorGridlines/>
        <c:numFmt formatCode="0" sourceLinked="0"/>
        <c:majorTickMark val="none"/>
        <c:tickLblPos val="nextTo"/>
        <c:spPr>
          <a:ln w="9525">
            <a:noFill/>
          </a:ln>
        </c:spPr>
        <c:crossAx val="100893056"/>
        <c:crosses val="autoZero"/>
        <c:crossBetween val="between"/>
      </c:valAx>
      <c:spPr>
        <a:ln>
          <a:solidFill>
            <a:schemeClr val="tx1"/>
          </a:solidFill>
        </a:ln>
      </c:spPr>
    </c:plotArea>
    <c:legend>
      <c:legendPos val="b"/>
      <c:layout/>
    </c:legend>
    <c:plotVisOnly val="1"/>
    <c:dispBlanksAs val="gap"/>
  </c:chart>
  <c:txPr>
    <a:bodyPr/>
    <a:lstStyle/>
    <a:p>
      <a:pPr>
        <a:defRPr sz="1400">
          <a:latin typeface="Arial" pitchFamily="34" charset="0"/>
          <a:cs typeface="Arial" pitchFamily="34" charset="0"/>
        </a:defRPr>
      </a:pPr>
      <a:endParaRPr lang="es-ES"/>
    </a:p>
  </c:txPr>
  <c:externalData r:id="rId2"/>
  <c:userShapes r:id="rId3"/>
</c:chartSpace>
</file>

<file path=ppt/charts/chart2.xml><?xml version="1.0" encoding="utf-8"?>
<c:chartSpace xmlns:c="http://schemas.openxmlformats.org/drawingml/2006/chart" xmlns:a="http://schemas.openxmlformats.org/drawingml/2006/main" xmlns:r="http://schemas.openxmlformats.org/officeDocument/2006/relationships">
  <c:lang val="es-ES"/>
  <c:style val="8"/>
  <c:chart>
    <c:title>
      <c:tx>
        <c:rich>
          <a:bodyPr/>
          <a:lstStyle/>
          <a:p>
            <a:pPr>
              <a:defRPr/>
            </a:pPr>
            <a:r>
              <a:rPr lang="es-MX" dirty="0"/>
              <a:t>Comparativo de prevalencia nacional de </a:t>
            </a:r>
            <a:r>
              <a:rPr lang="es-MX" dirty="0" smtClean="0"/>
              <a:t>anemia por grupos de edad </a:t>
            </a:r>
            <a:r>
              <a:rPr lang="es-MX" dirty="0"/>
              <a:t>entre </a:t>
            </a:r>
            <a:r>
              <a:rPr lang="es-MX" dirty="0" smtClean="0"/>
              <a:t> encuestas de 1999</a:t>
            </a:r>
            <a:r>
              <a:rPr lang="es-MX" dirty="0"/>
              <a:t>, 2006 y 2012. México, ENSANUT 2012</a:t>
            </a:r>
          </a:p>
        </c:rich>
      </c:tx>
      <c:layout/>
      <c:overlay val="1"/>
    </c:title>
    <c:plotArea>
      <c:layout>
        <c:manualLayout>
          <c:layoutTarget val="inner"/>
          <c:xMode val="edge"/>
          <c:yMode val="edge"/>
          <c:x val="0.14831911636045494"/>
          <c:y val="0.19358112295659513"/>
          <c:w val="0.62221711869349716"/>
          <c:h val="0.66639320736824481"/>
        </c:manualLayout>
      </c:layout>
      <c:barChart>
        <c:barDir val="col"/>
        <c:grouping val="clustered"/>
        <c:ser>
          <c:idx val="0"/>
          <c:order val="0"/>
          <c:tx>
            <c:strRef>
              <c:f>Hoja1!$B$1</c:f>
              <c:strCache>
                <c:ptCount val="1"/>
                <c:pt idx="0">
                  <c:v>ENN-1999</c:v>
                </c:pt>
              </c:strCache>
            </c:strRef>
          </c:tx>
          <c:dLbls>
            <c:txPr>
              <a:bodyPr/>
              <a:lstStyle/>
              <a:p>
                <a:pPr>
                  <a:defRPr sz="1050" b="1"/>
                </a:pPr>
                <a:endParaRPr lang="es-ES"/>
              </a:p>
            </c:txPr>
            <c:dLblPos val="outEnd"/>
            <c:showVal val="1"/>
          </c:dLbls>
          <c:cat>
            <c:strRef>
              <c:f>Hoja1!$A$2:$A$4</c:f>
              <c:strCache>
                <c:ptCount val="3"/>
                <c:pt idx="0">
                  <c:v>&lt; 5 años</c:v>
                </c:pt>
                <c:pt idx="1">
                  <c:v>5 a 11 años</c:v>
                </c:pt>
                <c:pt idx="2">
                  <c:v>12 a 19  años</c:v>
                </c:pt>
              </c:strCache>
            </c:strRef>
          </c:cat>
          <c:val>
            <c:numRef>
              <c:f>Hoja1!$B$2:$B$4</c:f>
              <c:numCache>
                <c:formatCode>0.0%</c:formatCode>
                <c:ptCount val="3"/>
                <c:pt idx="0">
                  <c:v>0.31600000000000034</c:v>
                </c:pt>
                <c:pt idx="1">
                  <c:v>0.15200000000000014</c:v>
                </c:pt>
              </c:numCache>
            </c:numRef>
          </c:val>
        </c:ser>
        <c:ser>
          <c:idx val="1"/>
          <c:order val="1"/>
          <c:tx>
            <c:strRef>
              <c:f>Hoja1!$C$1</c:f>
              <c:strCache>
                <c:ptCount val="1"/>
                <c:pt idx="0">
                  <c:v>ENSANUT-2006</c:v>
                </c:pt>
              </c:strCache>
            </c:strRef>
          </c:tx>
          <c:spPr>
            <a:solidFill>
              <a:schemeClr val="accent6">
                <a:lumMod val="60000"/>
                <a:lumOff val="40000"/>
              </a:schemeClr>
            </a:solidFill>
          </c:spPr>
          <c:dLbls>
            <c:txPr>
              <a:bodyPr/>
              <a:lstStyle/>
              <a:p>
                <a:pPr>
                  <a:defRPr sz="1050" b="1"/>
                </a:pPr>
                <a:endParaRPr lang="es-ES"/>
              </a:p>
            </c:txPr>
            <c:dLblPos val="outEnd"/>
            <c:showVal val="1"/>
          </c:dLbls>
          <c:cat>
            <c:strRef>
              <c:f>Hoja1!$A$2:$A$4</c:f>
              <c:strCache>
                <c:ptCount val="3"/>
                <c:pt idx="0">
                  <c:v>&lt; 5 años</c:v>
                </c:pt>
                <c:pt idx="1">
                  <c:v>5 a 11 años</c:v>
                </c:pt>
                <c:pt idx="2">
                  <c:v>12 a 19  años</c:v>
                </c:pt>
              </c:strCache>
            </c:strRef>
          </c:cat>
          <c:val>
            <c:numRef>
              <c:f>Hoja1!$C$2:$C$4</c:f>
              <c:numCache>
                <c:formatCode>0.0%</c:formatCode>
                <c:ptCount val="3"/>
                <c:pt idx="0">
                  <c:v>0.26800000000000002</c:v>
                </c:pt>
                <c:pt idx="1">
                  <c:v>0.13100000000000001</c:v>
                </c:pt>
                <c:pt idx="2">
                  <c:v>9.2000000000000026E-2</c:v>
                </c:pt>
              </c:numCache>
            </c:numRef>
          </c:val>
        </c:ser>
        <c:ser>
          <c:idx val="2"/>
          <c:order val="2"/>
          <c:tx>
            <c:strRef>
              <c:f>Hoja1!$D$1</c:f>
              <c:strCache>
                <c:ptCount val="1"/>
                <c:pt idx="0">
                  <c:v>ENSANUT-2012</c:v>
                </c:pt>
              </c:strCache>
            </c:strRef>
          </c:tx>
          <c:spPr>
            <a:solidFill>
              <a:schemeClr val="tx1">
                <a:lumMod val="65000"/>
                <a:lumOff val="35000"/>
              </a:schemeClr>
            </a:solidFill>
          </c:spPr>
          <c:dLbls>
            <c:txPr>
              <a:bodyPr/>
              <a:lstStyle/>
              <a:p>
                <a:pPr>
                  <a:defRPr sz="1050" b="1"/>
                </a:pPr>
                <a:endParaRPr lang="es-ES"/>
              </a:p>
            </c:txPr>
            <c:dLblPos val="outEnd"/>
            <c:showVal val="1"/>
          </c:dLbls>
          <c:cat>
            <c:strRef>
              <c:f>Hoja1!$A$2:$A$4</c:f>
              <c:strCache>
                <c:ptCount val="3"/>
                <c:pt idx="0">
                  <c:v>&lt; 5 años</c:v>
                </c:pt>
                <c:pt idx="1">
                  <c:v>5 a 11 años</c:v>
                </c:pt>
                <c:pt idx="2">
                  <c:v>12 a 19  años</c:v>
                </c:pt>
              </c:strCache>
            </c:strRef>
          </c:cat>
          <c:val>
            <c:numRef>
              <c:f>Hoja1!$D$2:$D$4</c:f>
              <c:numCache>
                <c:formatCode>0.0%</c:formatCode>
                <c:ptCount val="3"/>
                <c:pt idx="0">
                  <c:v>0.23300000000000001</c:v>
                </c:pt>
                <c:pt idx="1">
                  <c:v>0.10100000000000002</c:v>
                </c:pt>
                <c:pt idx="2">
                  <c:v>5.6000000000000001E-2</c:v>
                </c:pt>
              </c:numCache>
            </c:numRef>
          </c:val>
        </c:ser>
        <c:dLbls>
          <c:showVal val="1"/>
        </c:dLbls>
        <c:axId val="113802624"/>
        <c:axId val="113820800"/>
      </c:barChart>
      <c:catAx>
        <c:axId val="113802624"/>
        <c:scaling>
          <c:orientation val="minMax"/>
        </c:scaling>
        <c:axPos val="b"/>
        <c:tickLblPos val="nextTo"/>
        <c:txPr>
          <a:bodyPr/>
          <a:lstStyle/>
          <a:p>
            <a:pPr>
              <a:defRPr sz="1200" b="1"/>
            </a:pPr>
            <a:endParaRPr lang="es-ES"/>
          </a:p>
        </c:txPr>
        <c:crossAx val="113820800"/>
        <c:crosses val="autoZero"/>
        <c:auto val="1"/>
        <c:lblAlgn val="ctr"/>
        <c:lblOffset val="100"/>
      </c:catAx>
      <c:valAx>
        <c:axId val="113820800"/>
        <c:scaling>
          <c:orientation val="minMax"/>
        </c:scaling>
        <c:axPos val="l"/>
        <c:majorGridlines/>
        <c:numFmt formatCode="0.0%" sourceLinked="1"/>
        <c:tickLblPos val="nextTo"/>
        <c:txPr>
          <a:bodyPr/>
          <a:lstStyle/>
          <a:p>
            <a:pPr>
              <a:defRPr sz="1100" b="1"/>
            </a:pPr>
            <a:endParaRPr lang="es-ES"/>
          </a:p>
        </c:txPr>
        <c:crossAx val="113802624"/>
        <c:crosses val="autoZero"/>
        <c:crossBetween val="between"/>
      </c:valAx>
    </c:plotArea>
    <c:legend>
      <c:legendPos val="r"/>
      <c:layout>
        <c:manualLayout>
          <c:xMode val="edge"/>
          <c:yMode val="edge"/>
          <c:x val="0.827737687744593"/>
          <c:y val="0.41301986976696303"/>
          <c:w val="0.16300310876784324"/>
          <c:h val="0.36078518337333865"/>
        </c:manualLayout>
      </c:layout>
      <c:txPr>
        <a:bodyPr/>
        <a:lstStyle/>
        <a:p>
          <a:pPr>
            <a:defRPr sz="1100" b="1"/>
          </a:pPr>
          <a:endParaRPr lang="es-ES"/>
        </a:p>
      </c:txPr>
    </c:legend>
    <c:plotVisOnly val="1"/>
    <c:dispBlanksAs val="gap"/>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s-ES"/>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lang val="es-ES"/>
  <c:style val="8"/>
  <c:chart>
    <c:title>
      <c:tx>
        <c:rich>
          <a:bodyPr/>
          <a:lstStyle/>
          <a:p>
            <a:pPr>
              <a:defRPr/>
            </a:pPr>
            <a:r>
              <a:rPr lang="es-MX"/>
              <a:t>Prevalencia de anemia por región geográfica y grupo de edad. ENSANUT 2012</a:t>
            </a:r>
          </a:p>
        </c:rich>
      </c:tx>
      <c:layout/>
    </c:title>
    <c:plotArea>
      <c:layout>
        <c:manualLayout>
          <c:layoutTarget val="inner"/>
          <c:xMode val="edge"/>
          <c:yMode val="edge"/>
          <c:x val="7.4346781263333092E-2"/>
          <c:y val="0.25906841811777831"/>
          <c:w val="0.72798482241469042"/>
          <c:h val="0.60617466513261753"/>
        </c:manualLayout>
      </c:layout>
      <c:barChart>
        <c:barDir val="col"/>
        <c:grouping val="clustered"/>
        <c:ser>
          <c:idx val="0"/>
          <c:order val="0"/>
          <c:tx>
            <c:strRef>
              <c:f>Hoja1!$B$1</c:f>
              <c:strCache>
                <c:ptCount val="1"/>
                <c:pt idx="0">
                  <c:v>Menor de 5 años</c:v>
                </c:pt>
              </c:strCache>
            </c:strRef>
          </c:tx>
          <c:dLbls>
            <c:txPr>
              <a:bodyPr/>
              <a:lstStyle/>
              <a:p>
                <a:pPr>
                  <a:defRPr sz="1200" b="1"/>
                </a:pPr>
                <a:endParaRPr lang="es-ES"/>
              </a:p>
            </c:txPr>
            <c:dLblPos val="outEnd"/>
            <c:showVal val="1"/>
          </c:dLbls>
          <c:cat>
            <c:strRef>
              <c:f>Hoja1!$A$2:$A$5</c:f>
              <c:strCache>
                <c:ptCount val="4"/>
                <c:pt idx="0">
                  <c:v>Sur</c:v>
                </c:pt>
                <c:pt idx="1">
                  <c:v>Norte</c:v>
                </c:pt>
                <c:pt idx="2">
                  <c:v>Centro</c:v>
                </c:pt>
                <c:pt idx="3">
                  <c:v>Cd. de México</c:v>
                </c:pt>
              </c:strCache>
            </c:strRef>
          </c:cat>
          <c:val>
            <c:numRef>
              <c:f>Hoja1!$B$2:$B$5</c:f>
              <c:numCache>
                <c:formatCode>0.0%</c:formatCode>
                <c:ptCount val="4"/>
                <c:pt idx="0">
                  <c:v>0.36100000000000032</c:v>
                </c:pt>
                <c:pt idx="1">
                  <c:v>0.35200000000000026</c:v>
                </c:pt>
                <c:pt idx="2">
                  <c:v>0.41400000000000026</c:v>
                </c:pt>
                <c:pt idx="3">
                  <c:v>0.40600000000000008</c:v>
                </c:pt>
              </c:numCache>
            </c:numRef>
          </c:val>
        </c:ser>
        <c:ser>
          <c:idx val="1"/>
          <c:order val="1"/>
          <c:tx>
            <c:strRef>
              <c:f>Hoja1!$C$1</c:f>
              <c:strCache>
                <c:ptCount val="1"/>
                <c:pt idx="0">
                  <c:v>5 a 11 años</c:v>
                </c:pt>
              </c:strCache>
            </c:strRef>
          </c:tx>
          <c:spPr>
            <a:solidFill>
              <a:schemeClr val="tx1">
                <a:lumMod val="65000"/>
                <a:lumOff val="35000"/>
              </a:schemeClr>
            </a:solidFill>
          </c:spPr>
          <c:dLbls>
            <c:txPr>
              <a:bodyPr/>
              <a:lstStyle/>
              <a:p>
                <a:pPr>
                  <a:defRPr sz="1200" b="1"/>
                </a:pPr>
                <a:endParaRPr lang="es-ES"/>
              </a:p>
            </c:txPr>
            <c:dLblPos val="outEnd"/>
            <c:showVal val="1"/>
          </c:dLbls>
          <c:cat>
            <c:strRef>
              <c:f>Hoja1!$A$2:$A$5</c:f>
              <c:strCache>
                <c:ptCount val="4"/>
                <c:pt idx="0">
                  <c:v>Sur</c:v>
                </c:pt>
                <c:pt idx="1">
                  <c:v>Norte</c:v>
                </c:pt>
                <c:pt idx="2">
                  <c:v>Centro</c:v>
                </c:pt>
                <c:pt idx="3">
                  <c:v>Cd. de México</c:v>
                </c:pt>
              </c:strCache>
            </c:strRef>
          </c:cat>
          <c:val>
            <c:numRef>
              <c:f>Hoja1!$C$2:$C$5</c:f>
              <c:numCache>
                <c:formatCode>0.0%</c:formatCode>
                <c:ptCount val="4"/>
                <c:pt idx="0">
                  <c:v>0.10900000000000007</c:v>
                </c:pt>
                <c:pt idx="1">
                  <c:v>0.11</c:v>
                </c:pt>
                <c:pt idx="2">
                  <c:v>8.7000000000000022E-2</c:v>
                </c:pt>
                <c:pt idx="3">
                  <c:v>9.6000000000000002E-2</c:v>
                </c:pt>
              </c:numCache>
            </c:numRef>
          </c:val>
        </c:ser>
        <c:ser>
          <c:idx val="2"/>
          <c:order val="2"/>
          <c:tx>
            <c:strRef>
              <c:f>Hoja1!$D$1</c:f>
              <c:strCache>
                <c:ptCount val="1"/>
                <c:pt idx="0">
                  <c:v>12 a 19 años</c:v>
                </c:pt>
              </c:strCache>
            </c:strRef>
          </c:tx>
          <c:dLbls>
            <c:txPr>
              <a:bodyPr/>
              <a:lstStyle/>
              <a:p>
                <a:pPr>
                  <a:defRPr sz="1200" b="1"/>
                </a:pPr>
                <a:endParaRPr lang="es-ES"/>
              </a:p>
            </c:txPr>
            <c:dLblPos val="outEnd"/>
            <c:showVal val="1"/>
          </c:dLbls>
          <c:cat>
            <c:strRef>
              <c:f>Hoja1!$A$2:$A$5</c:f>
              <c:strCache>
                <c:ptCount val="4"/>
                <c:pt idx="0">
                  <c:v>Sur</c:v>
                </c:pt>
                <c:pt idx="1">
                  <c:v>Norte</c:v>
                </c:pt>
                <c:pt idx="2">
                  <c:v>Centro</c:v>
                </c:pt>
                <c:pt idx="3">
                  <c:v>Cd. de México</c:v>
                </c:pt>
              </c:strCache>
            </c:strRef>
          </c:cat>
          <c:val>
            <c:numRef>
              <c:f>Hoja1!$D$2:$D$5</c:f>
              <c:numCache>
                <c:formatCode>0.0%</c:formatCode>
                <c:ptCount val="4"/>
                <c:pt idx="0">
                  <c:v>5.1999999999999998E-2</c:v>
                </c:pt>
                <c:pt idx="1">
                  <c:v>5.3999999999999999E-2</c:v>
                </c:pt>
                <c:pt idx="2">
                  <c:v>6.6000000000000003E-2</c:v>
                </c:pt>
                <c:pt idx="3">
                  <c:v>4.7000000000000014E-2</c:v>
                </c:pt>
              </c:numCache>
            </c:numRef>
          </c:val>
        </c:ser>
        <c:dLbls>
          <c:showVal val="1"/>
        </c:dLbls>
        <c:axId val="114168576"/>
        <c:axId val="114170112"/>
      </c:barChart>
      <c:catAx>
        <c:axId val="114168576"/>
        <c:scaling>
          <c:orientation val="minMax"/>
        </c:scaling>
        <c:axPos val="b"/>
        <c:tickLblPos val="nextTo"/>
        <c:txPr>
          <a:bodyPr/>
          <a:lstStyle/>
          <a:p>
            <a:pPr>
              <a:defRPr sz="1400" b="1"/>
            </a:pPr>
            <a:endParaRPr lang="es-ES"/>
          </a:p>
        </c:txPr>
        <c:crossAx val="114170112"/>
        <c:crosses val="autoZero"/>
        <c:auto val="1"/>
        <c:lblAlgn val="ctr"/>
        <c:lblOffset val="100"/>
      </c:catAx>
      <c:valAx>
        <c:axId val="114170112"/>
        <c:scaling>
          <c:orientation val="minMax"/>
        </c:scaling>
        <c:axPos val="l"/>
        <c:majorGridlines/>
        <c:numFmt formatCode="0.0%" sourceLinked="1"/>
        <c:tickLblPos val="nextTo"/>
        <c:txPr>
          <a:bodyPr/>
          <a:lstStyle/>
          <a:p>
            <a:pPr>
              <a:defRPr sz="1050" b="1"/>
            </a:pPr>
            <a:endParaRPr lang="es-ES"/>
          </a:p>
        </c:txPr>
        <c:crossAx val="114168576"/>
        <c:crosses val="autoZero"/>
        <c:crossBetween val="between"/>
      </c:valAx>
    </c:plotArea>
    <c:legend>
      <c:legendPos val="r"/>
      <c:layout/>
      <c:txPr>
        <a:bodyPr/>
        <a:lstStyle/>
        <a:p>
          <a:pPr>
            <a:defRPr sz="1400" b="1"/>
          </a:pPr>
          <a:endParaRPr lang="es-ES"/>
        </a:p>
      </c:txPr>
    </c:legend>
    <c:plotVisOnly val="1"/>
    <c:dispBlanksAs val="gap"/>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s-ES"/>
    </a:p>
  </c:txPr>
  <c:externalData r:id="rId1"/>
</c:chartSpace>
</file>

<file path=ppt/diagrams/_rels/data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jpeg"/><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jpeg"/><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3B332D-1C0F-4517-91B3-556FFDEFD3C4}" type="doc">
      <dgm:prSet loTypeId="urn:microsoft.com/office/officeart/2008/layout/AccentedPicture" loCatId="picture" qsTypeId="urn:microsoft.com/office/officeart/2005/8/quickstyle/simple1" qsCatId="simple" csTypeId="urn:microsoft.com/office/officeart/2005/8/colors/accent1_2" csCatId="accent1" phldr="1"/>
      <dgm:spPr/>
      <dgm:t>
        <a:bodyPr/>
        <a:lstStyle/>
        <a:p>
          <a:endParaRPr lang="es-MX"/>
        </a:p>
      </dgm:t>
    </dgm:pt>
    <dgm:pt modelId="{E05422DF-5C9E-4428-A0A7-6826989A7C07}">
      <dgm:prSet phldrT="[Texto]" custT="1"/>
      <dgm:spPr/>
      <dgm:t>
        <a:bodyPr/>
        <a:lstStyle/>
        <a:p>
          <a:r>
            <a:rPr lang="es-MX" sz="1800" b="1" dirty="0" smtClean="0">
              <a:solidFill>
                <a:srgbClr val="FF0000"/>
              </a:solidFill>
            </a:rPr>
            <a:t>Cero hambre a partir de una alimentación y nutrición adecuada de las personas en pobreza multidimensional extrema y carencia de acceso a la alimentación</a:t>
          </a:r>
          <a:endParaRPr lang="es-MX" sz="1800" b="1" dirty="0">
            <a:solidFill>
              <a:srgbClr val="FF0000"/>
            </a:solidFill>
          </a:endParaRPr>
        </a:p>
      </dgm:t>
    </dgm:pt>
    <dgm:pt modelId="{193E9E43-A46D-4B5A-8540-247512B929A4}" type="parTrans" cxnId="{18A10094-0DD0-424A-A00E-3EB9506EFEC7}">
      <dgm:prSet/>
      <dgm:spPr/>
      <dgm:t>
        <a:bodyPr/>
        <a:lstStyle/>
        <a:p>
          <a:endParaRPr lang="es-MX"/>
        </a:p>
      </dgm:t>
    </dgm:pt>
    <dgm:pt modelId="{9D58B246-E3E2-44B5-8716-8EEC058EA314}" type="sibTrans" cxnId="{18A10094-0DD0-424A-A00E-3EB9506EFEC7}">
      <dgm:prSet/>
      <dgm:spPr/>
      <dgm:t>
        <a:bodyPr/>
        <a:lstStyle/>
        <a:p>
          <a:endParaRPr lang="es-MX"/>
        </a:p>
      </dgm:t>
    </dgm:pt>
    <dgm:pt modelId="{A5F35640-A297-4261-A5E6-450C461FD2A6}">
      <dgm:prSet phldrT="[Texto]" custT="1"/>
      <dgm:spPr/>
      <dgm:t>
        <a:bodyPr/>
        <a:lstStyle/>
        <a:p>
          <a:pPr rtl="0"/>
          <a:r>
            <a:rPr lang="es-MX" sz="1800" b="1" dirty="0" smtClean="0">
              <a:solidFill>
                <a:srgbClr val="FF0000"/>
              </a:solidFill>
            </a:rPr>
            <a:t>Eliminar la desnutrición infantil aguda y mejorar los indicadores de peso  talla de la niñez (CENSIA)</a:t>
          </a:r>
          <a:endParaRPr lang="es-MX" sz="1800" b="1" dirty="0">
            <a:solidFill>
              <a:srgbClr val="FF0000"/>
            </a:solidFill>
          </a:endParaRPr>
        </a:p>
      </dgm:t>
    </dgm:pt>
    <dgm:pt modelId="{77DF807A-CAF7-418A-891B-C89610F582BF}" type="parTrans" cxnId="{6078B2E3-6B54-49DA-90A8-4635AC8DB0EA}">
      <dgm:prSet/>
      <dgm:spPr/>
      <dgm:t>
        <a:bodyPr/>
        <a:lstStyle/>
        <a:p>
          <a:endParaRPr lang="es-MX"/>
        </a:p>
      </dgm:t>
    </dgm:pt>
    <dgm:pt modelId="{12A80C11-D480-4D27-BC0D-DDB3A756F3AF}" type="sibTrans" cxnId="{6078B2E3-6B54-49DA-90A8-4635AC8DB0EA}">
      <dgm:prSet/>
      <dgm:spPr/>
      <dgm:t>
        <a:bodyPr/>
        <a:lstStyle/>
        <a:p>
          <a:endParaRPr lang="es-MX"/>
        </a:p>
      </dgm:t>
    </dgm:pt>
    <dgm:pt modelId="{E19BB736-355D-47AF-A165-2C86FE518317}">
      <dgm:prSet phldrT="[Texto]" custT="1"/>
      <dgm:spPr/>
      <dgm:t>
        <a:bodyPr/>
        <a:lstStyle/>
        <a:p>
          <a:r>
            <a:rPr lang="es-MX" sz="1800" b="1" i="0" u="none" dirty="0" smtClean="0">
              <a:solidFill>
                <a:srgbClr val="FF0000"/>
              </a:solidFill>
            </a:rPr>
            <a:t>Promover la participación comunitaria para la erradicación del hambre.</a:t>
          </a:r>
        </a:p>
      </dgm:t>
    </dgm:pt>
    <dgm:pt modelId="{6E5FE2D1-E13E-47B9-A604-72F0DCD851EA}" type="parTrans" cxnId="{75786CCE-6BCF-4CC6-96A0-3651B3BC60FD}">
      <dgm:prSet/>
      <dgm:spPr/>
      <dgm:t>
        <a:bodyPr/>
        <a:lstStyle/>
        <a:p>
          <a:endParaRPr lang="es-MX"/>
        </a:p>
      </dgm:t>
    </dgm:pt>
    <dgm:pt modelId="{CCE87720-2835-4304-9027-F9FD88BA01DB}" type="sibTrans" cxnId="{75786CCE-6BCF-4CC6-96A0-3651B3BC60FD}">
      <dgm:prSet/>
      <dgm:spPr/>
      <dgm:t>
        <a:bodyPr/>
        <a:lstStyle/>
        <a:p>
          <a:endParaRPr lang="es-MX"/>
        </a:p>
      </dgm:t>
    </dgm:pt>
    <dgm:pt modelId="{02177CDA-5158-498B-8804-E12332A436E4}">
      <dgm:prSet phldrT="[Texto]" phldr="1"/>
      <dgm:spPr/>
      <dgm:t>
        <a:bodyPr/>
        <a:lstStyle/>
        <a:p>
          <a:endParaRPr lang="es-MX" dirty="0"/>
        </a:p>
      </dgm:t>
    </dgm:pt>
    <dgm:pt modelId="{1C3CD624-871B-422B-B7B7-8A15C0C752FF}" type="sibTrans" cxnId="{DD214549-9B73-4FD7-AFA5-D67E2B66524C}">
      <dgm:prSet/>
      <dgm:spPr>
        <a:blipFill>
          <a:blip xmlns:r="http://schemas.openxmlformats.org/officeDocument/2006/relationships" r:embed="rId1">
            <a:extLst>
              <a:ext uri="{28A0092B-C50C-407E-A947-70E740481C1C}">
                <a14:useLocalDpi xmlns:a14="http://schemas.microsoft.com/office/drawing/2010/main" xmlns="" val="0"/>
              </a:ext>
            </a:extLst>
          </a:blip>
          <a:srcRect/>
          <a:stretch>
            <a:fillRect l="-14000" r="-14000"/>
          </a:stretch>
        </a:blipFill>
      </dgm:spPr>
      <dgm:t>
        <a:bodyPr/>
        <a:lstStyle/>
        <a:p>
          <a:endParaRPr lang="es-MX"/>
        </a:p>
      </dgm:t>
    </dgm:pt>
    <dgm:pt modelId="{D920F0FD-A7D3-4183-89DC-16C0F581CB80}" type="parTrans" cxnId="{DD214549-9B73-4FD7-AFA5-D67E2B66524C}">
      <dgm:prSet/>
      <dgm:spPr/>
      <dgm:t>
        <a:bodyPr/>
        <a:lstStyle/>
        <a:p>
          <a:endParaRPr lang="es-MX"/>
        </a:p>
      </dgm:t>
    </dgm:pt>
    <dgm:pt modelId="{3513E54F-9E85-0F45-AF33-2C15995715E3}">
      <dgm:prSet phldrT="[Texto]" custT="1"/>
      <dgm:spPr/>
      <dgm:t>
        <a:bodyPr/>
        <a:lstStyle/>
        <a:p>
          <a:pPr rtl="0"/>
          <a:r>
            <a:rPr lang="es-MX" sz="1800" dirty="0" smtClean="0">
              <a:solidFill>
                <a:schemeClr val="tx1"/>
              </a:solidFill>
              <a:effectLst/>
              <a:latin typeface="+mn-lt"/>
              <a:ea typeface="+mn-ea"/>
              <a:cs typeface="+mn-cs"/>
            </a:rPr>
            <a:t>Aumentar la producción de alimentos y el ingreso de los campesinos y pequeños productores agrícolas</a:t>
          </a:r>
          <a:endParaRPr lang="es-MX" sz="1800" dirty="0"/>
        </a:p>
      </dgm:t>
    </dgm:pt>
    <dgm:pt modelId="{F1B91AC8-7084-6047-9D9B-84A5EC495BE5}" type="parTrans" cxnId="{E74B2285-0951-FF4E-A14E-BC56DE5C32CF}">
      <dgm:prSet/>
      <dgm:spPr/>
      <dgm:t>
        <a:bodyPr/>
        <a:lstStyle/>
        <a:p>
          <a:endParaRPr lang="es-ES"/>
        </a:p>
      </dgm:t>
    </dgm:pt>
    <dgm:pt modelId="{A68C2746-541F-444D-94EB-B5E24052C8B9}" type="sibTrans" cxnId="{E74B2285-0951-FF4E-A14E-BC56DE5C32CF}">
      <dgm:prSet/>
      <dgm:spPr/>
      <dgm:t>
        <a:bodyPr/>
        <a:lstStyle/>
        <a:p>
          <a:endParaRPr lang="es-ES"/>
        </a:p>
      </dgm:t>
    </dgm:pt>
    <dgm:pt modelId="{9559B477-F7DD-6D40-80A5-9B2E2F433473}">
      <dgm:prSet phldrT="[Texto]" custT="1"/>
      <dgm:spPr/>
      <dgm:t>
        <a:bodyPr/>
        <a:lstStyle/>
        <a:p>
          <a:pPr rtl="0"/>
          <a:r>
            <a:rPr lang="es-MX" sz="1800" dirty="0" smtClean="0">
              <a:solidFill>
                <a:schemeClr val="tx1"/>
              </a:solidFill>
              <a:effectLst/>
              <a:latin typeface="+mn-lt"/>
              <a:ea typeface="+mn-ea"/>
              <a:cs typeface="+mn-cs"/>
            </a:rPr>
            <a:t>Minimizar las pérdidas post-cosecha y de alimentos durante su almacenamiento, transporte, distribución y comercialización, </a:t>
          </a:r>
          <a:endParaRPr lang="es-MX" sz="1800" dirty="0"/>
        </a:p>
      </dgm:t>
    </dgm:pt>
    <dgm:pt modelId="{134273BD-8B9F-594C-82C8-B64B84609849}" type="parTrans" cxnId="{2E3B50AE-846C-DE43-A6C6-32E852023B1C}">
      <dgm:prSet/>
      <dgm:spPr/>
      <dgm:t>
        <a:bodyPr/>
        <a:lstStyle/>
        <a:p>
          <a:endParaRPr lang="es-ES"/>
        </a:p>
      </dgm:t>
    </dgm:pt>
    <dgm:pt modelId="{8020E30F-5763-7441-8A84-5DF85E49E6DE}" type="sibTrans" cxnId="{2E3B50AE-846C-DE43-A6C6-32E852023B1C}">
      <dgm:prSet/>
      <dgm:spPr/>
      <dgm:t>
        <a:bodyPr/>
        <a:lstStyle/>
        <a:p>
          <a:endParaRPr lang="es-ES"/>
        </a:p>
      </dgm:t>
    </dgm:pt>
    <dgm:pt modelId="{3F15A5AB-E3A1-4E07-A7D8-1A0C013BE78B}" type="pres">
      <dgm:prSet presAssocID="{073B332D-1C0F-4517-91B3-556FFDEFD3C4}" presName="Name0" presStyleCnt="0">
        <dgm:presLayoutVars>
          <dgm:dir/>
        </dgm:presLayoutVars>
      </dgm:prSet>
      <dgm:spPr/>
      <dgm:t>
        <a:bodyPr/>
        <a:lstStyle/>
        <a:p>
          <a:endParaRPr lang="es-MX"/>
        </a:p>
      </dgm:t>
    </dgm:pt>
    <dgm:pt modelId="{EFB82A16-7C32-42EE-8755-9FE3BDED5701}" type="pres">
      <dgm:prSet presAssocID="{1C3CD624-871B-422B-B7B7-8A15C0C752FF}" presName="picture_1" presStyleLbl="bgImgPlace1" presStyleIdx="0" presStyleCnt="1"/>
      <dgm:spPr/>
      <dgm:t>
        <a:bodyPr/>
        <a:lstStyle/>
        <a:p>
          <a:endParaRPr lang="es-MX"/>
        </a:p>
      </dgm:t>
    </dgm:pt>
    <dgm:pt modelId="{BD07EE54-B27A-4940-8F1C-9F287D82D503}" type="pres">
      <dgm:prSet presAssocID="{02177CDA-5158-498B-8804-E12332A436E4}" presName="text_1" presStyleLbl="node1" presStyleIdx="0" presStyleCnt="0">
        <dgm:presLayoutVars>
          <dgm:bulletEnabled val="1"/>
        </dgm:presLayoutVars>
      </dgm:prSet>
      <dgm:spPr/>
      <dgm:t>
        <a:bodyPr/>
        <a:lstStyle/>
        <a:p>
          <a:endParaRPr lang="es-MX"/>
        </a:p>
      </dgm:t>
    </dgm:pt>
    <dgm:pt modelId="{F47356CF-4D33-4262-911D-D91EEFFFA945}" type="pres">
      <dgm:prSet presAssocID="{073B332D-1C0F-4517-91B3-556FFDEFD3C4}" presName="linV" presStyleCnt="0"/>
      <dgm:spPr/>
    </dgm:pt>
    <dgm:pt modelId="{7A50C751-8A68-45D9-8DF6-89745FF1BB7E}" type="pres">
      <dgm:prSet presAssocID="{E05422DF-5C9E-4428-A0A7-6826989A7C07}" presName="pair" presStyleCnt="0"/>
      <dgm:spPr/>
    </dgm:pt>
    <dgm:pt modelId="{C0221462-558D-4479-A439-A20D076B3FFE}" type="pres">
      <dgm:prSet presAssocID="{E05422DF-5C9E-4428-A0A7-6826989A7C07}" presName="spaceH" presStyleLbl="node1" presStyleIdx="0" presStyleCnt="0"/>
      <dgm:spPr/>
    </dgm:pt>
    <dgm:pt modelId="{95E4A962-2D45-423B-959C-5C7C38D0E54C}" type="pres">
      <dgm:prSet presAssocID="{E05422DF-5C9E-4428-A0A7-6826989A7C07}" presName="desPictures" presStyleLbl="alignImgPlace1" presStyleIdx="0" presStyleCnt="5"/>
      <dgm:spPr>
        <a:blipFill>
          <a:blip xmlns:r="http://schemas.openxmlformats.org/officeDocument/2006/relationships" r:embed="rId2" cstate="print">
            <a:extLst>
              <a:ext uri="{28A0092B-C50C-407E-A947-70E740481C1C}">
                <a14:useLocalDpi xmlns:a14="http://schemas.microsoft.com/office/drawing/2010/main" xmlns="" val="0"/>
              </a:ext>
            </a:extLst>
          </a:blip>
          <a:srcRect/>
          <a:stretch>
            <a:fillRect/>
          </a:stretch>
        </a:blipFill>
      </dgm:spPr>
      <dgm:t>
        <a:bodyPr/>
        <a:lstStyle/>
        <a:p>
          <a:endParaRPr lang="es-MX"/>
        </a:p>
      </dgm:t>
    </dgm:pt>
    <dgm:pt modelId="{D3525536-E3D4-4C05-ADEF-EB0F46AA8CA0}" type="pres">
      <dgm:prSet presAssocID="{E05422DF-5C9E-4428-A0A7-6826989A7C07}" presName="desTextWrapper" presStyleCnt="0"/>
      <dgm:spPr/>
    </dgm:pt>
    <dgm:pt modelId="{DE07E54A-1BF2-4D93-97C2-C4B6CDA70597}" type="pres">
      <dgm:prSet presAssocID="{E05422DF-5C9E-4428-A0A7-6826989A7C07}" presName="desText" presStyleLbl="revTx" presStyleIdx="0" presStyleCnt="5">
        <dgm:presLayoutVars>
          <dgm:bulletEnabled val="1"/>
        </dgm:presLayoutVars>
      </dgm:prSet>
      <dgm:spPr/>
      <dgm:t>
        <a:bodyPr/>
        <a:lstStyle/>
        <a:p>
          <a:endParaRPr lang="es-MX"/>
        </a:p>
      </dgm:t>
    </dgm:pt>
    <dgm:pt modelId="{FABA3724-4178-4CED-A963-AEB544AC2FDC}" type="pres">
      <dgm:prSet presAssocID="{9D58B246-E3E2-44B5-8716-8EEC058EA314}" presName="spaceV" presStyleCnt="0"/>
      <dgm:spPr/>
    </dgm:pt>
    <dgm:pt modelId="{2988FC1C-0076-4BF9-B104-74EF5592AABD}" type="pres">
      <dgm:prSet presAssocID="{A5F35640-A297-4261-A5E6-450C461FD2A6}" presName="pair" presStyleCnt="0"/>
      <dgm:spPr/>
    </dgm:pt>
    <dgm:pt modelId="{D8A1E78E-14AB-4DAE-B286-9E527C4DE3A0}" type="pres">
      <dgm:prSet presAssocID="{A5F35640-A297-4261-A5E6-450C461FD2A6}" presName="spaceH" presStyleLbl="node1" presStyleIdx="0" presStyleCnt="0"/>
      <dgm:spPr/>
    </dgm:pt>
    <dgm:pt modelId="{59146ACB-7A3C-4D68-9CBA-EABB74458162}" type="pres">
      <dgm:prSet presAssocID="{A5F35640-A297-4261-A5E6-450C461FD2A6}" presName="desPictures" presStyleLbl="alignImgPlace1" presStyleIdx="1" presStyleCnt="5"/>
      <dgm:spPr>
        <a:blipFill>
          <a:blip xmlns:r="http://schemas.openxmlformats.org/officeDocument/2006/relationships" r:embed="rId3" cstate="print">
            <a:extLst>
              <a:ext uri="{28A0092B-C50C-407E-A947-70E740481C1C}">
                <a14:useLocalDpi xmlns:a14="http://schemas.microsoft.com/office/drawing/2010/main" xmlns="" val="0"/>
              </a:ext>
            </a:extLst>
          </a:blip>
          <a:srcRect/>
          <a:stretch>
            <a:fillRect/>
          </a:stretch>
        </a:blipFill>
      </dgm:spPr>
      <dgm:t>
        <a:bodyPr/>
        <a:lstStyle/>
        <a:p>
          <a:endParaRPr lang="es-MX"/>
        </a:p>
      </dgm:t>
    </dgm:pt>
    <dgm:pt modelId="{A62C367D-D17B-4097-A66C-2E656ECA3F37}" type="pres">
      <dgm:prSet presAssocID="{A5F35640-A297-4261-A5E6-450C461FD2A6}" presName="desTextWrapper" presStyleCnt="0"/>
      <dgm:spPr/>
    </dgm:pt>
    <dgm:pt modelId="{CDF0D300-5C85-4349-A340-C6C6262CD389}" type="pres">
      <dgm:prSet presAssocID="{A5F35640-A297-4261-A5E6-450C461FD2A6}" presName="desText" presStyleLbl="revTx" presStyleIdx="1" presStyleCnt="5">
        <dgm:presLayoutVars>
          <dgm:bulletEnabled val="1"/>
        </dgm:presLayoutVars>
      </dgm:prSet>
      <dgm:spPr/>
      <dgm:t>
        <a:bodyPr/>
        <a:lstStyle/>
        <a:p>
          <a:endParaRPr lang="es-MX"/>
        </a:p>
      </dgm:t>
    </dgm:pt>
    <dgm:pt modelId="{A271296C-33D3-4710-A382-CD91B1A9B6F3}" type="pres">
      <dgm:prSet presAssocID="{12A80C11-D480-4D27-BC0D-DDB3A756F3AF}" presName="spaceV" presStyleCnt="0"/>
      <dgm:spPr/>
    </dgm:pt>
    <dgm:pt modelId="{BD577539-E7B2-D242-9870-AD53300D4D29}" type="pres">
      <dgm:prSet presAssocID="{3513E54F-9E85-0F45-AF33-2C15995715E3}" presName="pair" presStyleCnt="0"/>
      <dgm:spPr/>
    </dgm:pt>
    <dgm:pt modelId="{3FD08AB3-76C0-BE42-BF51-B10E4B0388EF}" type="pres">
      <dgm:prSet presAssocID="{3513E54F-9E85-0F45-AF33-2C15995715E3}" presName="spaceH" presStyleLbl="node1" presStyleIdx="0" presStyleCnt="0"/>
      <dgm:spPr/>
    </dgm:pt>
    <dgm:pt modelId="{91F59148-9766-2642-AD55-662B2978906B}" type="pres">
      <dgm:prSet presAssocID="{3513E54F-9E85-0F45-AF33-2C15995715E3}" presName="desPictures" presStyleLbl="alignImgPlace1" presStyleIdx="2" presStyleCnt="5"/>
      <dgm:spPr>
        <a:blipFill>
          <a:blip xmlns:r="http://schemas.openxmlformats.org/officeDocument/2006/relationships" r:embed="rId4" cstate="print">
            <a:extLst>
              <a:ext uri="{28A0092B-C50C-407E-A947-70E740481C1C}">
                <a14:useLocalDpi xmlns:a14="http://schemas.microsoft.com/office/drawing/2010/main" xmlns="" val="0"/>
              </a:ext>
            </a:extLst>
          </a:blip>
          <a:srcRect/>
          <a:stretch>
            <a:fillRect/>
          </a:stretch>
        </a:blipFill>
      </dgm:spPr>
      <dgm:t>
        <a:bodyPr/>
        <a:lstStyle/>
        <a:p>
          <a:endParaRPr lang="es-MX"/>
        </a:p>
      </dgm:t>
    </dgm:pt>
    <dgm:pt modelId="{E68FDDDB-E1F8-9746-B0B8-E62664B518FE}" type="pres">
      <dgm:prSet presAssocID="{3513E54F-9E85-0F45-AF33-2C15995715E3}" presName="desTextWrapper" presStyleCnt="0"/>
      <dgm:spPr/>
    </dgm:pt>
    <dgm:pt modelId="{991B5274-4E9A-1B40-934E-20F3389EBC7B}" type="pres">
      <dgm:prSet presAssocID="{3513E54F-9E85-0F45-AF33-2C15995715E3}" presName="desText" presStyleLbl="revTx" presStyleIdx="2" presStyleCnt="5">
        <dgm:presLayoutVars>
          <dgm:bulletEnabled val="1"/>
        </dgm:presLayoutVars>
      </dgm:prSet>
      <dgm:spPr/>
      <dgm:t>
        <a:bodyPr/>
        <a:lstStyle/>
        <a:p>
          <a:endParaRPr lang="es-ES"/>
        </a:p>
      </dgm:t>
    </dgm:pt>
    <dgm:pt modelId="{491FBC79-B465-274B-BDD4-0CB62C6BA881}" type="pres">
      <dgm:prSet presAssocID="{A68C2746-541F-444D-94EB-B5E24052C8B9}" presName="spaceV" presStyleCnt="0"/>
      <dgm:spPr/>
    </dgm:pt>
    <dgm:pt modelId="{6B902F3B-3D03-DF40-AA02-042A846F1639}" type="pres">
      <dgm:prSet presAssocID="{9559B477-F7DD-6D40-80A5-9B2E2F433473}" presName="pair" presStyleCnt="0"/>
      <dgm:spPr/>
    </dgm:pt>
    <dgm:pt modelId="{08162A22-77D7-A24F-B568-A170E415E1F1}" type="pres">
      <dgm:prSet presAssocID="{9559B477-F7DD-6D40-80A5-9B2E2F433473}" presName="spaceH" presStyleLbl="node1" presStyleIdx="0" presStyleCnt="0"/>
      <dgm:spPr/>
    </dgm:pt>
    <dgm:pt modelId="{CA3AC856-7AFB-4A45-839B-7DDC029E3C9D}" type="pres">
      <dgm:prSet presAssocID="{9559B477-F7DD-6D40-80A5-9B2E2F433473}" presName="desPictures" presStyleLbl="alignImgPlace1" presStyleIdx="3" presStyleCnt="5"/>
      <dgm:spPr>
        <a:blipFill>
          <a:blip xmlns:r="http://schemas.openxmlformats.org/officeDocument/2006/relationships" r:embed="rId5" cstate="print">
            <a:extLst>
              <a:ext uri="{28A0092B-C50C-407E-A947-70E740481C1C}">
                <a14:useLocalDpi xmlns:a14="http://schemas.microsoft.com/office/drawing/2010/main" xmlns="" val="0"/>
              </a:ext>
            </a:extLst>
          </a:blip>
          <a:srcRect/>
          <a:stretch>
            <a:fillRect/>
          </a:stretch>
        </a:blipFill>
      </dgm:spPr>
      <dgm:t>
        <a:bodyPr/>
        <a:lstStyle/>
        <a:p>
          <a:endParaRPr lang="es-MX"/>
        </a:p>
      </dgm:t>
    </dgm:pt>
    <dgm:pt modelId="{351EF4EC-6B01-D14B-B354-19D2FB612ABA}" type="pres">
      <dgm:prSet presAssocID="{9559B477-F7DD-6D40-80A5-9B2E2F433473}" presName="desTextWrapper" presStyleCnt="0"/>
      <dgm:spPr/>
    </dgm:pt>
    <dgm:pt modelId="{D06ECC5E-F8F0-374B-8841-F2C478201676}" type="pres">
      <dgm:prSet presAssocID="{9559B477-F7DD-6D40-80A5-9B2E2F433473}" presName="desText" presStyleLbl="revTx" presStyleIdx="3" presStyleCnt="5">
        <dgm:presLayoutVars>
          <dgm:bulletEnabled val="1"/>
        </dgm:presLayoutVars>
      </dgm:prSet>
      <dgm:spPr/>
      <dgm:t>
        <a:bodyPr/>
        <a:lstStyle/>
        <a:p>
          <a:endParaRPr lang="es-ES"/>
        </a:p>
      </dgm:t>
    </dgm:pt>
    <dgm:pt modelId="{1A32026C-B6E5-D34E-BDC4-32FD818F395E}" type="pres">
      <dgm:prSet presAssocID="{8020E30F-5763-7441-8A84-5DF85E49E6DE}" presName="spaceV" presStyleCnt="0"/>
      <dgm:spPr/>
    </dgm:pt>
    <dgm:pt modelId="{539573DF-BDC9-4563-A47D-B84DBE205334}" type="pres">
      <dgm:prSet presAssocID="{E19BB736-355D-47AF-A165-2C86FE518317}" presName="pair" presStyleCnt="0"/>
      <dgm:spPr/>
    </dgm:pt>
    <dgm:pt modelId="{85469BF8-4E30-4F8A-9D12-4E6A8772AECF}" type="pres">
      <dgm:prSet presAssocID="{E19BB736-355D-47AF-A165-2C86FE518317}" presName="spaceH" presStyleLbl="node1" presStyleIdx="0" presStyleCnt="0"/>
      <dgm:spPr/>
    </dgm:pt>
    <dgm:pt modelId="{F4F9895F-76A1-4F4F-98DD-62397C5B71C2}" type="pres">
      <dgm:prSet presAssocID="{E19BB736-355D-47AF-A165-2C86FE518317}" presName="desPictures" presStyleLbl="alignImgPlace1" presStyleIdx="4" presStyleCnt="5" custScaleX="100001" custScaleY="99558"/>
      <dgm:spPr>
        <a:blipFill>
          <a:blip xmlns:r="http://schemas.openxmlformats.org/officeDocument/2006/relationships" r:embed="rId6" cstate="print">
            <a:extLst>
              <a:ext uri="{28A0092B-C50C-407E-A947-70E740481C1C}">
                <a14:useLocalDpi xmlns:a14="http://schemas.microsoft.com/office/drawing/2010/main" xmlns="" val="0"/>
              </a:ext>
            </a:extLst>
          </a:blip>
          <a:srcRect/>
          <a:stretch>
            <a:fillRect/>
          </a:stretch>
        </a:blipFill>
      </dgm:spPr>
      <dgm:t>
        <a:bodyPr/>
        <a:lstStyle/>
        <a:p>
          <a:endParaRPr lang="es-MX"/>
        </a:p>
      </dgm:t>
    </dgm:pt>
    <dgm:pt modelId="{8D69841F-FA81-4E1F-9DE3-DE3DADC0E446}" type="pres">
      <dgm:prSet presAssocID="{E19BB736-355D-47AF-A165-2C86FE518317}" presName="desTextWrapper" presStyleCnt="0"/>
      <dgm:spPr/>
    </dgm:pt>
    <dgm:pt modelId="{22281967-CCE7-42E5-A13A-ED17B4D55ACA}" type="pres">
      <dgm:prSet presAssocID="{E19BB736-355D-47AF-A165-2C86FE518317}" presName="desText" presStyleLbl="revTx" presStyleIdx="4" presStyleCnt="5">
        <dgm:presLayoutVars>
          <dgm:bulletEnabled val="1"/>
        </dgm:presLayoutVars>
      </dgm:prSet>
      <dgm:spPr/>
      <dgm:t>
        <a:bodyPr/>
        <a:lstStyle/>
        <a:p>
          <a:endParaRPr lang="es-MX"/>
        </a:p>
      </dgm:t>
    </dgm:pt>
    <dgm:pt modelId="{9694F1F3-F8DF-4005-87E3-7DF9E99D5899}" type="pres">
      <dgm:prSet presAssocID="{073B332D-1C0F-4517-91B3-556FFDEFD3C4}" presName="maxNode" presStyleCnt="0"/>
      <dgm:spPr/>
    </dgm:pt>
    <dgm:pt modelId="{0F3E1E5A-AE7C-4D2B-9494-410CA9BFDF7D}" type="pres">
      <dgm:prSet presAssocID="{073B332D-1C0F-4517-91B3-556FFDEFD3C4}" presName="Name33" presStyleCnt="0"/>
      <dgm:spPr/>
    </dgm:pt>
  </dgm:ptLst>
  <dgm:cxnLst>
    <dgm:cxn modelId="{7899999F-D53D-4B29-A5EC-C428EF7441B4}" type="presOf" srcId="{9559B477-F7DD-6D40-80A5-9B2E2F433473}" destId="{D06ECC5E-F8F0-374B-8841-F2C478201676}" srcOrd="0" destOrd="0" presId="urn:microsoft.com/office/officeart/2008/layout/AccentedPicture"/>
    <dgm:cxn modelId="{D4970DF5-CD9A-4877-88DB-E0DF7D1CB462}" type="presOf" srcId="{E05422DF-5C9E-4428-A0A7-6826989A7C07}" destId="{DE07E54A-1BF2-4D93-97C2-C4B6CDA70597}" srcOrd="0" destOrd="0" presId="urn:microsoft.com/office/officeart/2008/layout/AccentedPicture"/>
    <dgm:cxn modelId="{75786CCE-6BCF-4CC6-96A0-3651B3BC60FD}" srcId="{073B332D-1C0F-4517-91B3-556FFDEFD3C4}" destId="{E19BB736-355D-47AF-A165-2C86FE518317}" srcOrd="5" destOrd="0" parTransId="{6E5FE2D1-E13E-47B9-A604-72F0DCD851EA}" sibTransId="{CCE87720-2835-4304-9027-F9FD88BA01DB}"/>
    <dgm:cxn modelId="{18A10094-0DD0-424A-A00E-3EB9506EFEC7}" srcId="{073B332D-1C0F-4517-91B3-556FFDEFD3C4}" destId="{E05422DF-5C9E-4428-A0A7-6826989A7C07}" srcOrd="1" destOrd="0" parTransId="{193E9E43-A46D-4B5A-8540-247512B929A4}" sibTransId="{9D58B246-E3E2-44B5-8716-8EEC058EA314}"/>
    <dgm:cxn modelId="{E74B2285-0951-FF4E-A14E-BC56DE5C32CF}" srcId="{073B332D-1C0F-4517-91B3-556FFDEFD3C4}" destId="{3513E54F-9E85-0F45-AF33-2C15995715E3}" srcOrd="3" destOrd="0" parTransId="{F1B91AC8-7084-6047-9D9B-84A5EC495BE5}" sibTransId="{A68C2746-541F-444D-94EB-B5E24052C8B9}"/>
    <dgm:cxn modelId="{2E3B50AE-846C-DE43-A6C6-32E852023B1C}" srcId="{073B332D-1C0F-4517-91B3-556FFDEFD3C4}" destId="{9559B477-F7DD-6D40-80A5-9B2E2F433473}" srcOrd="4" destOrd="0" parTransId="{134273BD-8B9F-594C-82C8-B64B84609849}" sibTransId="{8020E30F-5763-7441-8A84-5DF85E49E6DE}"/>
    <dgm:cxn modelId="{DD214549-9B73-4FD7-AFA5-D67E2B66524C}" srcId="{073B332D-1C0F-4517-91B3-556FFDEFD3C4}" destId="{02177CDA-5158-498B-8804-E12332A436E4}" srcOrd="0" destOrd="0" parTransId="{D920F0FD-A7D3-4183-89DC-16C0F581CB80}" sibTransId="{1C3CD624-871B-422B-B7B7-8A15C0C752FF}"/>
    <dgm:cxn modelId="{9AB94258-65C4-4332-9522-31AAB05B6EDD}" type="presOf" srcId="{073B332D-1C0F-4517-91B3-556FFDEFD3C4}" destId="{3F15A5AB-E3A1-4E07-A7D8-1A0C013BE78B}" srcOrd="0" destOrd="0" presId="urn:microsoft.com/office/officeart/2008/layout/AccentedPicture"/>
    <dgm:cxn modelId="{FB61BF87-4CEB-4F04-8C8F-8E0A98B71DAB}" type="presOf" srcId="{02177CDA-5158-498B-8804-E12332A436E4}" destId="{BD07EE54-B27A-4940-8F1C-9F287D82D503}" srcOrd="0" destOrd="0" presId="urn:microsoft.com/office/officeart/2008/layout/AccentedPicture"/>
    <dgm:cxn modelId="{6050C557-DE09-4EC3-B722-822F94DB21A9}" type="presOf" srcId="{1C3CD624-871B-422B-B7B7-8A15C0C752FF}" destId="{EFB82A16-7C32-42EE-8755-9FE3BDED5701}" srcOrd="0" destOrd="0" presId="urn:microsoft.com/office/officeart/2008/layout/AccentedPicture"/>
    <dgm:cxn modelId="{6078B2E3-6B54-49DA-90A8-4635AC8DB0EA}" srcId="{073B332D-1C0F-4517-91B3-556FFDEFD3C4}" destId="{A5F35640-A297-4261-A5E6-450C461FD2A6}" srcOrd="2" destOrd="0" parTransId="{77DF807A-CAF7-418A-891B-C89610F582BF}" sibTransId="{12A80C11-D480-4D27-BC0D-DDB3A756F3AF}"/>
    <dgm:cxn modelId="{6FCC4D9F-38CB-44DE-B05F-8B8F1415A4A9}" type="presOf" srcId="{3513E54F-9E85-0F45-AF33-2C15995715E3}" destId="{991B5274-4E9A-1B40-934E-20F3389EBC7B}" srcOrd="0" destOrd="0" presId="urn:microsoft.com/office/officeart/2008/layout/AccentedPicture"/>
    <dgm:cxn modelId="{015AC2BC-687D-47C6-A33C-82F0BED8DA5D}" type="presOf" srcId="{A5F35640-A297-4261-A5E6-450C461FD2A6}" destId="{CDF0D300-5C85-4349-A340-C6C6262CD389}" srcOrd="0" destOrd="0" presId="urn:microsoft.com/office/officeart/2008/layout/AccentedPicture"/>
    <dgm:cxn modelId="{3017C0C5-0DBF-4282-B424-C714895EF9E5}" type="presOf" srcId="{E19BB736-355D-47AF-A165-2C86FE518317}" destId="{22281967-CCE7-42E5-A13A-ED17B4D55ACA}" srcOrd="0" destOrd="0" presId="urn:microsoft.com/office/officeart/2008/layout/AccentedPicture"/>
    <dgm:cxn modelId="{B7713977-4787-4C56-BCEE-A16ACC26D0F4}" type="presParOf" srcId="{3F15A5AB-E3A1-4E07-A7D8-1A0C013BE78B}" destId="{EFB82A16-7C32-42EE-8755-9FE3BDED5701}" srcOrd="0" destOrd="0" presId="urn:microsoft.com/office/officeart/2008/layout/AccentedPicture"/>
    <dgm:cxn modelId="{050D570B-F15F-4121-8B18-B5607D917747}" type="presParOf" srcId="{3F15A5AB-E3A1-4E07-A7D8-1A0C013BE78B}" destId="{BD07EE54-B27A-4940-8F1C-9F287D82D503}" srcOrd="1" destOrd="0" presId="urn:microsoft.com/office/officeart/2008/layout/AccentedPicture"/>
    <dgm:cxn modelId="{10703FC3-9B51-4896-94C1-3722C61268C1}" type="presParOf" srcId="{3F15A5AB-E3A1-4E07-A7D8-1A0C013BE78B}" destId="{F47356CF-4D33-4262-911D-D91EEFFFA945}" srcOrd="2" destOrd="0" presId="urn:microsoft.com/office/officeart/2008/layout/AccentedPicture"/>
    <dgm:cxn modelId="{1F078B5B-FCA5-4014-B365-D90FBCA92065}" type="presParOf" srcId="{F47356CF-4D33-4262-911D-D91EEFFFA945}" destId="{7A50C751-8A68-45D9-8DF6-89745FF1BB7E}" srcOrd="0" destOrd="0" presId="urn:microsoft.com/office/officeart/2008/layout/AccentedPicture"/>
    <dgm:cxn modelId="{166A6901-BF29-4011-9848-D7D50279DF43}" type="presParOf" srcId="{7A50C751-8A68-45D9-8DF6-89745FF1BB7E}" destId="{C0221462-558D-4479-A439-A20D076B3FFE}" srcOrd="0" destOrd="0" presId="urn:microsoft.com/office/officeart/2008/layout/AccentedPicture"/>
    <dgm:cxn modelId="{B1596F65-5C87-4FF5-8A41-E622B59CFC83}" type="presParOf" srcId="{7A50C751-8A68-45D9-8DF6-89745FF1BB7E}" destId="{95E4A962-2D45-423B-959C-5C7C38D0E54C}" srcOrd="1" destOrd="0" presId="urn:microsoft.com/office/officeart/2008/layout/AccentedPicture"/>
    <dgm:cxn modelId="{536D128E-889F-4340-AA36-AFDF3B99A39B}" type="presParOf" srcId="{7A50C751-8A68-45D9-8DF6-89745FF1BB7E}" destId="{D3525536-E3D4-4C05-ADEF-EB0F46AA8CA0}" srcOrd="2" destOrd="0" presId="urn:microsoft.com/office/officeart/2008/layout/AccentedPicture"/>
    <dgm:cxn modelId="{C62FD375-F9F7-4959-8CB2-2653D0F538A7}" type="presParOf" srcId="{D3525536-E3D4-4C05-ADEF-EB0F46AA8CA0}" destId="{DE07E54A-1BF2-4D93-97C2-C4B6CDA70597}" srcOrd="0" destOrd="0" presId="urn:microsoft.com/office/officeart/2008/layout/AccentedPicture"/>
    <dgm:cxn modelId="{81B11073-A6F7-41B5-AD16-F9752696494E}" type="presParOf" srcId="{F47356CF-4D33-4262-911D-D91EEFFFA945}" destId="{FABA3724-4178-4CED-A963-AEB544AC2FDC}" srcOrd="1" destOrd="0" presId="urn:microsoft.com/office/officeart/2008/layout/AccentedPicture"/>
    <dgm:cxn modelId="{6ADF11D3-18A1-4469-B0DD-A56562464A3B}" type="presParOf" srcId="{F47356CF-4D33-4262-911D-D91EEFFFA945}" destId="{2988FC1C-0076-4BF9-B104-74EF5592AABD}" srcOrd="2" destOrd="0" presId="urn:microsoft.com/office/officeart/2008/layout/AccentedPicture"/>
    <dgm:cxn modelId="{064F58BE-12D7-4654-BE5B-25802AF2A484}" type="presParOf" srcId="{2988FC1C-0076-4BF9-B104-74EF5592AABD}" destId="{D8A1E78E-14AB-4DAE-B286-9E527C4DE3A0}" srcOrd="0" destOrd="0" presId="urn:microsoft.com/office/officeart/2008/layout/AccentedPicture"/>
    <dgm:cxn modelId="{37153FCB-EBE3-4828-8F9B-D1DD2E2455C8}" type="presParOf" srcId="{2988FC1C-0076-4BF9-B104-74EF5592AABD}" destId="{59146ACB-7A3C-4D68-9CBA-EABB74458162}" srcOrd="1" destOrd="0" presId="urn:microsoft.com/office/officeart/2008/layout/AccentedPicture"/>
    <dgm:cxn modelId="{24346C65-D4FD-458A-B94A-35D21F66C7D2}" type="presParOf" srcId="{2988FC1C-0076-4BF9-B104-74EF5592AABD}" destId="{A62C367D-D17B-4097-A66C-2E656ECA3F37}" srcOrd="2" destOrd="0" presId="urn:microsoft.com/office/officeart/2008/layout/AccentedPicture"/>
    <dgm:cxn modelId="{836A4BD1-AC4E-4895-AF41-DBED70605A4D}" type="presParOf" srcId="{A62C367D-D17B-4097-A66C-2E656ECA3F37}" destId="{CDF0D300-5C85-4349-A340-C6C6262CD389}" srcOrd="0" destOrd="0" presId="urn:microsoft.com/office/officeart/2008/layout/AccentedPicture"/>
    <dgm:cxn modelId="{152A7F4B-A236-44D3-B167-D416BBAFE261}" type="presParOf" srcId="{F47356CF-4D33-4262-911D-D91EEFFFA945}" destId="{A271296C-33D3-4710-A382-CD91B1A9B6F3}" srcOrd="3" destOrd="0" presId="urn:microsoft.com/office/officeart/2008/layout/AccentedPicture"/>
    <dgm:cxn modelId="{B91E6CD1-6C71-4958-9C84-501286FC6807}" type="presParOf" srcId="{F47356CF-4D33-4262-911D-D91EEFFFA945}" destId="{BD577539-E7B2-D242-9870-AD53300D4D29}" srcOrd="4" destOrd="0" presId="urn:microsoft.com/office/officeart/2008/layout/AccentedPicture"/>
    <dgm:cxn modelId="{8969CEA5-FA21-4C6F-9F82-DCE4F46C7D37}" type="presParOf" srcId="{BD577539-E7B2-D242-9870-AD53300D4D29}" destId="{3FD08AB3-76C0-BE42-BF51-B10E4B0388EF}" srcOrd="0" destOrd="0" presId="urn:microsoft.com/office/officeart/2008/layout/AccentedPicture"/>
    <dgm:cxn modelId="{A966B504-F614-4FA2-A922-EAAF7C3345B6}" type="presParOf" srcId="{BD577539-E7B2-D242-9870-AD53300D4D29}" destId="{91F59148-9766-2642-AD55-662B2978906B}" srcOrd="1" destOrd="0" presId="urn:microsoft.com/office/officeart/2008/layout/AccentedPicture"/>
    <dgm:cxn modelId="{890C6073-DCF2-4FEF-8360-53E893E5FDD4}" type="presParOf" srcId="{BD577539-E7B2-D242-9870-AD53300D4D29}" destId="{E68FDDDB-E1F8-9746-B0B8-E62664B518FE}" srcOrd="2" destOrd="0" presId="urn:microsoft.com/office/officeart/2008/layout/AccentedPicture"/>
    <dgm:cxn modelId="{28125440-33C1-4D05-9045-2E98D74A0E76}" type="presParOf" srcId="{E68FDDDB-E1F8-9746-B0B8-E62664B518FE}" destId="{991B5274-4E9A-1B40-934E-20F3389EBC7B}" srcOrd="0" destOrd="0" presId="urn:microsoft.com/office/officeart/2008/layout/AccentedPicture"/>
    <dgm:cxn modelId="{C8E04D8F-C4D5-4593-9B72-74D7FD4DFD08}" type="presParOf" srcId="{F47356CF-4D33-4262-911D-D91EEFFFA945}" destId="{491FBC79-B465-274B-BDD4-0CB62C6BA881}" srcOrd="5" destOrd="0" presId="urn:microsoft.com/office/officeart/2008/layout/AccentedPicture"/>
    <dgm:cxn modelId="{F8D3AB41-33B9-414E-894A-FC4455AB96E9}" type="presParOf" srcId="{F47356CF-4D33-4262-911D-D91EEFFFA945}" destId="{6B902F3B-3D03-DF40-AA02-042A846F1639}" srcOrd="6" destOrd="0" presId="urn:microsoft.com/office/officeart/2008/layout/AccentedPicture"/>
    <dgm:cxn modelId="{E115EE7C-C968-4A55-A3CC-855C790A1393}" type="presParOf" srcId="{6B902F3B-3D03-DF40-AA02-042A846F1639}" destId="{08162A22-77D7-A24F-B568-A170E415E1F1}" srcOrd="0" destOrd="0" presId="urn:microsoft.com/office/officeart/2008/layout/AccentedPicture"/>
    <dgm:cxn modelId="{C6ABBB8B-F3A2-4185-B13B-60173FC7078C}" type="presParOf" srcId="{6B902F3B-3D03-DF40-AA02-042A846F1639}" destId="{CA3AC856-7AFB-4A45-839B-7DDC029E3C9D}" srcOrd="1" destOrd="0" presId="urn:microsoft.com/office/officeart/2008/layout/AccentedPicture"/>
    <dgm:cxn modelId="{868B59C2-4FF5-4AF4-A691-1717ED1B4362}" type="presParOf" srcId="{6B902F3B-3D03-DF40-AA02-042A846F1639}" destId="{351EF4EC-6B01-D14B-B354-19D2FB612ABA}" srcOrd="2" destOrd="0" presId="urn:microsoft.com/office/officeart/2008/layout/AccentedPicture"/>
    <dgm:cxn modelId="{72681318-24D6-4993-BDBC-ED1CC068FAC6}" type="presParOf" srcId="{351EF4EC-6B01-D14B-B354-19D2FB612ABA}" destId="{D06ECC5E-F8F0-374B-8841-F2C478201676}" srcOrd="0" destOrd="0" presId="urn:microsoft.com/office/officeart/2008/layout/AccentedPicture"/>
    <dgm:cxn modelId="{66CE503D-1F49-4F1B-B5F7-938867AEF302}" type="presParOf" srcId="{F47356CF-4D33-4262-911D-D91EEFFFA945}" destId="{1A32026C-B6E5-D34E-BDC4-32FD818F395E}" srcOrd="7" destOrd="0" presId="urn:microsoft.com/office/officeart/2008/layout/AccentedPicture"/>
    <dgm:cxn modelId="{8F61A01C-AE8D-475B-8411-2DAE30EEC700}" type="presParOf" srcId="{F47356CF-4D33-4262-911D-D91EEFFFA945}" destId="{539573DF-BDC9-4563-A47D-B84DBE205334}" srcOrd="8" destOrd="0" presId="urn:microsoft.com/office/officeart/2008/layout/AccentedPicture"/>
    <dgm:cxn modelId="{A11814F5-5497-41E1-AAC6-15BA75F46B23}" type="presParOf" srcId="{539573DF-BDC9-4563-A47D-B84DBE205334}" destId="{85469BF8-4E30-4F8A-9D12-4E6A8772AECF}" srcOrd="0" destOrd="0" presId="urn:microsoft.com/office/officeart/2008/layout/AccentedPicture"/>
    <dgm:cxn modelId="{F36CED03-AA80-4DB9-AE17-9C278FF98B4A}" type="presParOf" srcId="{539573DF-BDC9-4563-A47D-B84DBE205334}" destId="{F4F9895F-76A1-4F4F-98DD-62397C5B71C2}" srcOrd="1" destOrd="0" presId="urn:microsoft.com/office/officeart/2008/layout/AccentedPicture"/>
    <dgm:cxn modelId="{404326BD-5723-42FF-B051-B7EF304B4069}" type="presParOf" srcId="{539573DF-BDC9-4563-A47D-B84DBE205334}" destId="{8D69841F-FA81-4E1F-9DE3-DE3DADC0E446}" srcOrd="2" destOrd="0" presId="urn:microsoft.com/office/officeart/2008/layout/AccentedPicture"/>
    <dgm:cxn modelId="{BEB82897-03C2-40C9-9D8D-8CDCB9643C89}" type="presParOf" srcId="{8D69841F-FA81-4E1F-9DE3-DE3DADC0E446}" destId="{22281967-CCE7-42E5-A13A-ED17B4D55ACA}" srcOrd="0" destOrd="0" presId="urn:microsoft.com/office/officeart/2008/layout/AccentedPicture"/>
    <dgm:cxn modelId="{FF60DB83-B12A-4F84-A6B9-6A7EF3F1A282}" type="presParOf" srcId="{3F15A5AB-E3A1-4E07-A7D8-1A0C013BE78B}" destId="{9694F1F3-F8DF-4005-87E3-7DF9E99D5899}" srcOrd="3" destOrd="0" presId="urn:microsoft.com/office/officeart/2008/layout/AccentedPicture"/>
    <dgm:cxn modelId="{78B7ED9D-3440-49DD-B057-5CB5E24093EC}" type="presParOf" srcId="{9694F1F3-F8DF-4005-87E3-7DF9E99D5899}" destId="{0F3E1E5A-AE7C-4D2B-9494-410CA9BFDF7D}" srcOrd="0" destOrd="0" presId="urn:microsoft.com/office/officeart/2008/layout/AccentedPicture"/>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FB82A16-7C32-42EE-8755-9FE3BDED5701}">
      <dsp:nvSpPr>
        <dsp:cNvPr id="0" name=""/>
        <dsp:cNvSpPr/>
      </dsp:nvSpPr>
      <dsp:spPr>
        <a:xfrm>
          <a:off x="87179" y="225573"/>
          <a:ext cx="3514847" cy="4483224"/>
        </a:xfrm>
        <a:prstGeom prst="roundRect">
          <a:avLst/>
        </a:prstGeom>
        <a:blipFill>
          <a:blip xmlns:r="http://schemas.openxmlformats.org/officeDocument/2006/relationships" r:embed="rId1">
            <a:extLst>
              <a:ext uri="{28A0092B-C50C-407E-A947-70E740481C1C}">
                <a14:useLocalDpi xmlns:a14="http://schemas.microsoft.com/office/drawing/2010/main" xmlns="" val="0"/>
              </a:ext>
            </a:extLst>
          </a:blip>
          <a:srcRect/>
          <a:stretch>
            <a:fillRect l="-14000" r="-1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07EE54-B27A-4940-8F1C-9F287D82D503}">
      <dsp:nvSpPr>
        <dsp:cNvPr id="0" name=""/>
        <dsp:cNvSpPr/>
      </dsp:nvSpPr>
      <dsp:spPr>
        <a:xfrm>
          <a:off x="227773" y="1839534"/>
          <a:ext cx="2706432" cy="268993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65100" tIns="165100" rIns="165100" bIns="165100" numCol="1" spcCol="1270" anchor="b" anchorCtr="0">
          <a:noAutofit/>
        </a:bodyPr>
        <a:lstStyle/>
        <a:p>
          <a:pPr lvl="0" algn="l" defTabSz="2889250">
            <a:lnSpc>
              <a:spcPct val="90000"/>
            </a:lnSpc>
            <a:spcBef>
              <a:spcPct val="0"/>
            </a:spcBef>
            <a:spcAft>
              <a:spcPct val="35000"/>
            </a:spcAft>
          </a:pPr>
          <a:endParaRPr lang="es-MX" sz="6500" kern="1200" dirty="0"/>
        </a:p>
      </dsp:txBody>
      <dsp:txXfrm>
        <a:off x="227773" y="1839534"/>
        <a:ext cx="2706432" cy="2689934"/>
      </dsp:txXfrm>
    </dsp:sp>
    <dsp:sp modelId="{95E4A962-2D45-423B-959C-5C7C38D0E54C}">
      <dsp:nvSpPr>
        <dsp:cNvPr id="0" name=""/>
        <dsp:cNvSpPr/>
      </dsp:nvSpPr>
      <dsp:spPr>
        <a:xfrm>
          <a:off x="3171152" y="1412"/>
          <a:ext cx="861751" cy="861751"/>
        </a:xfrm>
        <a:prstGeom prst="ellipse">
          <a:avLst/>
        </a:prstGeom>
        <a:blipFill>
          <a:blip xmlns:r="http://schemas.openxmlformats.org/officeDocument/2006/relationships" r:embed="rId2" cstate="print">
            <a:extLst>
              <a:ext uri="{28A0092B-C50C-407E-A947-70E740481C1C}">
                <a14:useLocalDpi xmlns:a14="http://schemas.microsoft.com/office/drawing/2010/main" xmlns=""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07E54A-1BF2-4D93-97C2-C4B6CDA70597}">
      <dsp:nvSpPr>
        <dsp:cNvPr id="0" name=""/>
        <dsp:cNvSpPr/>
      </dsp:nvSpPr>
      <dsp:spPr>
        <a:xfrm>
          <a:off x="4032903" y="1412"/>
          <a:ext cx="4088828" cy="8617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22860" rIns="45720" bIns="22860" numCol="1" spcCol="1270" anchor="ctr" anchorCtr="0">
          <a:noAutofit/>
        </a:bodyPr>
        <a:lstStyle/>
        <a:p>
          <a:pPr lvl="0" algn="l" defTabSz="800100">
            <a:lnSpc>
              <a:spcPct val="90000"/>
            </a:lnSpc>
            <a:spcBef>
              <a:spcPct val="0"/>
            </a:spcBef>
            <a:spcAft>
              <a:spcPct val="35000"/>
            </a:spcAft>
          </a:pPr>
          <a:r>
            <a:rPr lang="es-MX" sz="1800" b="1" kern="1200" dirty="0" smtClean="0">
              <a:solidFill>
                <a:srgbClr val="FF0000"/>
              </a:solidFill>
            </a:rPr>
            <a:t>Cero hambre a partir de una alimentación y nutrición adecuada de las personas en pobreza multidimensional extrema y carencia de acceso a la alimentación</a:t>
          </a:r>
          <a:endParaRPr lang="es-MX" sz="1800" b="1" kern="1200" dirty="0">
            <a:solidFill>
              <a:srgbClr val="FF0000"/>
            </a:solidFill>
          </a:endParaRPr>
        </a:p>
      </dsp:txBody>
      <dsp:txXfrm>
        <a:off x="4032903" y="1412"/>
        <a:ext cx="4088828" cy="861751"/>
      </dsp:txXfrm>
    </dsp:sp>
    <dsp:sp modelId="{59146ACB-7A3C-4D68-9CBA-EABB74458162}">
      <dsp:nvSpPr>
        <dsp:cNvPr id="0" name=""/>
        <dsp:cNvSpPr/>
      </dsp:nvSpPr>
      <dsp:spPr>
        <a:xfrm>
          <a:off x="3171152" y="1018278"/>
          <a:ext cx="861751" cy="861751"/>
        </a:xfrm>
        <a:prstGeom prst="ellipse">
          <a:avLst/>
        </a:prstGeom>
        <a:blipFill>
          <a:blip xmlns:r="http://schemas.openxmlformats.org/officeDocument/2006/relationships" r:embed="rId3" cstate="print">
            <a:extLst>
              <a:ext uri="{28A0092B-C50C-407E-A947-70E740481C1C}">
                <a14:useLocalDpi xmlns:a14="http://schemas.microsoft.com/office/drawing/2010/main" xmlns=""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F0D300-5C85-4349-A340-C6C6262CD389}">
      <dsp:nvSpPr>
        <dsp:cNvPr id="0" name=""/>
        <dsp:cNvSpPr/>
      </dsp:nvSpPr>
      <dsp:spPr>
        <a:xfrm>
          <a:off x="4032903" y="1018278"/>
          <a:ext cx="4088828" cy="8617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22860" rIns="45720" bIns="22860" numCol="1" spcCol="1270" anchor="ctr" anchorCtr="0">
          <a:noAutofit/>
        </a:bodyPr>
        <a:lstStyle/>
        <a:p>
          <a:pPr lvl="0" algn="l" defTabSz="800100" rtl="0">
            <a:lnSpc>
              <a:spcPct val="90000"/>
            </a:lnSpc>
            <a:spcBef>
              <a:spcPct val="0"/>
            </a:spcBef>
            <a:spcAft>
              <a:spcPct val="35000"/>
            </a:spcAft>
          </a:pPr>
          <a:r>
            <a:rPr lang="es-MX" sz="1800" b="1" kern="1200" dirty="0" smtClean="0">
              <a:solidFill>
                <a:srgbClr val="FF0000"/>
              </a:solidFill>
            </a:rPr>
            <a:t>Eliminar la desnutrición infantil aguda y mejorar los indicadores de peso  talla de la niñez (CENSIA)</a:t>
          </a:r>
          <a:endParaRPr lang="es-MX" sz="1800" b="1" kern="1200" dirty="0">
            <a:solidFill>
              <a:srgbClr val="FF0000"/>
            </a:solidFill>
          </a:endParaRPr>
        </a:p>
      </dsp:txBody>
      <dsp:txXfrm>
        <a:off x="4032903" y="1018278"/>
        <a:ext cx="4088828" cy="861751"/>
      </dsp:txXfrm>
    </dsp:sp>
    <dsp:sp modelId="{91F59148-9766-2642-AD55-662B2978906B}">
      <dsp:nvSpPr>
        <dsp:cNvPr id="0" name=""/>
        <dsp:cNvSpPr/>
      </dsp:nvSpPr>
      <dsp:spPr>
        <a:xfrm>
          <a:off x="3171152" y="2035144"/>
          <a:ext cx="861751" cy="861751"/>
        </a:xfrm>
        <a:prstGeom prst="ellipse">
          <a:avLst/>
        </a:prstGeom>
        <a:blipFill>
          <a:blip xmlns:r="http://schemas.openxmlformats.org/officeDocument/2006/relationships" r:embed="rId4" cstate="print">
            <a:extLst>
              <a:ext uri="{28A0092B-C50C-407E-A947-70E740481C1C}">
                <a14:useLocalDpi xmlns:a14="http://schemas.microsoft.com/office/drawing/2010/main" xmlns=""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1B5274-4E9A-1B40-934E-20F3389EBC7B}">
      <dsp:nvSpPr>
        <dsp:cNvPr id="0" name=""/>
        <dsp:cNvSpPr/>
      </dsp:nvSpPr>
      <dsp:spPr>
        <a:xfrm>
          <a:off x="4032903" y="2035144"/>
          <a:ext cx="4088828" cy="8617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22860" rIns="45720" bIns="22860" numCol="1" spcCol="1270" anchor="ctr" anchorCtr="0">
          <a:noAutofit/>
        </a:bodyPr>
        <a:lstStyle/>
        <a:p>
          <a:pPr lvl="0" algn="l" defTabSz="800100" rtl="0">
            <a:lnSpc>
              <a:spcPct val="90000"/>
            </a:lnSpc>
            <a:spcBef>
              <a:spcPct val="0"/>
            </a:spcBef>
            <a:spcAft>
              <a:spcPct val="35000"/>
            </a:spcAft>
          </a:pPr>
          <a:r>
            <a:rPr lang="es-MX" sz="1800" kern="1200" dirty="0" smtClean="0">
              <a:solidFill>
                <a:schemeClr val="tx1"/>
              </a:solidFill>
              <a:effectLst/>
              <a:latin typeface="+mn-lt"/>
              <a:ea typeface="+mn-ea"/>
              <a:cs typeface="+mn-cs"/>
            </a:rPr>
            <a:t>Aumentar la producción de alimentos y el ingreso de los campesinos y pequeños productores agrícolas</a:t>
          </a:r>
          <a:endParaRPr lang="es-MX" sz="1800" kern="1200" dirty="0"/>
        </a:p>
      </dsp:txBody>
      <dsp:txXfrm>
        <a:off x="4032903" y="2035144"/>
        <a:ext cx="4088828" cy="861751"/>
      </dsp:txXfrm>
    </dsp:sp>
    <dsp:sp modelId="{CA3AC856-7AFB-4A45-839B-7DDC029E3C9D}">
      <dsp:nvSpPr>
        <dsp:cNvPr id="0" name=""/>
        <dsp:cNvSpPr/>
      </dsp:nvSpPr>
      <dsp:spPr>
        <a:xfrm>
          <a:off x="3171152" y="3052010"/>
          <a:ext cx="861751" cy="861751"/>
        </a:xfrm>
        <a:prstGeom prst="ellipse">
          <a:avLst/>
        </a:prstGeom>
        <a:blipFill>
          <a:blip xmlns:r="http://schemas.openxmlformats.org/officeDocument/2006/relationships" r:embed="rId5" cstate="print">
            <a:extLst>
              <a:ext uri="{28A0092B-C50C-407E-A947-70E740481C1C}">
                <a14:useLocalDpi xmlns:a14="http://schemas.microsoft.com/office/drawing/2010/main" xmlns=""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6ECC5E-F8F0-374B-8841-F2C478201676}">
      <dsp:nvSpPr>
        <dsp:cNvPr id="0" name=""/>
        <dsp:cNvSpPr/>
      </dsp:nvSpPr>
      <dsp:spPr>
        <a:xfrm>
          <a:off x="4032903" y="3052010"/>
          <a:ext cx="4088828" cy="8617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22860" rIns="45720" bIns="22860" numCol="1" spcCol="1270" anchor="ctr" anchorCtr="0">
          <a:noAutofit/>
        </a:bodyPr>
        <a:lstStyle/>
        <a:p>
          <a:pPr lvl="0" algn="l" defTabSz="800100" rtl="0">
            <a:lnSpc>
              <a:spcPct val="90000"/>
            </a:lnSpc>
            <a:spcBef>
              <a:spcPct val="0"/>
            </a:spcBef>
            <a:spcAft>
              <a:spcPct val="35000"/>
            </a:spcAft>
          </a:pPr>
          <a:r>
            <a:rPr lang="es-MX" sz="1800" kern="1200" dirty="0" smtClean="0">
              <a:solidFill>
                <a:schemeClr val="tx1"/>
              </a:solidFill>
              <a:effectLst/>
              <a:latin typeface="+mn-lt"/>
              <a:ea typeface="+mn-ea"/>
              <a:cs typeface="+mn-cs"/>
            </a:rPr>
            <a:t>Minimizar las pérdidas post-cosecha y de alimentos durante su almacenamiento, transporte, distribución y comercialización, </a:t>
          </a:r>
          <a:endParaRPr lang="es-MX" sz="1800" kern="1200" dirty="0"/>
        </a:p>
      </dsp:txBody>
      <dsp:txXfrm>
        <a:off x="4032903" y="3052010"/>
        <a:ext cx="4088828" cy="861751"/>
      </dsp:txXfrm>
    </dsp:sp>
    <dsp:sp modelId="{F4F9895F-76A1-4F4F-98DD-62397C5B71C2}">
      <dsp:nvSpPr>
        <dsp:cNvPr id="0" name=""/>
        <dsp:cNvSpPr/>
      </dsp:nvSpPr>
      <dsp:spPr>
        <a:xfrm>
          <a:off x="3171147" y="4072677"/>
          <a:ext cx="861759" cy="854149"/>
        </a:xfrm>
        <a:prstGeom prst="ellipse">
          <a:avLst/>
        </a:prstGeom>
        <a:blipFill>
          <a:blip xmlns:r="http://schemas.openxmlformats.org/officeDocument/2006/relationships" r:embed="rId6" cstate="print">
            <a:extLst>
              <a:ext uri="{28A0092B-C50C-407E-A947-70E740481C1C}">
                <a14:useLocalDpi xmlns:a14="http://schemas.microsoft.com/office/drawing/2010/main" xmlns=""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281967-CCE7-42E5-A13A-ED17B4D55ACA}">
      <dsp:nvSpPr>
        <dsp:cNvPr id="0" name=""/>
        <dsp:cNvSpPr/>
      </dsp:nvSpPr>
      <dsp:spPr>
        <a:xfrm>
          <a:off x="4030998" y="4068876"/>
          <a:ext cx="4088828" cy="8617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22860" rIns="45720" bIns="22860" numCol="1" spcCol="1270" anchor="ctr" anchorCtr="0">
          <a:noAutofit/>
        </a:bodyPr>
        <a:lstStyle/>
        <a:p>
          <a:pPr lvl="0" algn="l" defTabSz="800100">
            <a:lnSpc>
              <a:spcPct val="90000"/>
            </a:lnSpc>
            <a:spcBef>
              <a:spcPct val="0"/>
            </a:spcBef>
            <a:spcAft>
              <a:spcPct val="35000"/>
            </a:spcAft>
          </a:pPr>
          <a:r>
            <a:rPr lang="es-MX" sz="1800" b="1" i="0" u="none" kern="1200" dirty="0" smtClean="0">
              <a:solidFill>
                <a:srgbClr val="FF0000"/>
              </a:solidFill>
            </a:rPr>
            <a:t>Promover la participación comunitaria para la erradicación del hambre.</a:t>
          </a:r>
        </a:p>
      </dsp:txBody>
      <dsp:txXfrm>
        <a:off x="4030998" y="4068876"/>
        <a:ext cx="4088828" cy="861751"/>
      </dsp:txXfrm>
    </dsp:sp>
  </dsp:spTree>
</dsp:drawing>
</file>

<file path=ppt/diagrams/layout1.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0.82375</cdr:x>
      <cdr:y>0.77889</cdr:y>
    </cdr:from>
    <cdr:to>
      <cdr:x>0.85875</cdr:x>
      <cdr:y>0.84968</cdr:y>
    </cdr:to>
    <cdr:sp macro="" textlink="">
      <cdr:nvSpPr>
        <cdr:cNvPr id="4" name="6 CuadroTexto"/>
        <cdr:cNvSpPr txBox="1"/>
      </cdr:nvSpPr>
      <cdr:spPr>
        <a:xfrm xmlns:a="http://schemas.openxmlformats.org/drawingml/2006/main">
          <a:off x="6779096" y="4063806"/>
          <a:ext cx="288032"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s-MX"/>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xmlns:a="http://schemas.openxmlformats.org/drawingml/2006/main">
          <a:r>
            <a:rPr lang="es-MX" sz="1800" dirty="0" smtClean="0"/>
            <a:t>*</a:t>
          </a:r>
          <a:endParaRPr lang="es-MX" sz="1800" dirty="0"/>
        </a:p>
      </cdr:txBody>
    </cdr:sp>
  </cdr:relSizeAnchor>
  <cdr:relSizeAnchor xmlns:cdr="http://schemas.openxmlformats.org/drawingml/2006/chartDrawing">
    <cdr:from>
      <cdr:x>0.1832</cdr:x>
      <cdr:y>0.25257</cdr:y>
    </cdr:from>
    <cdr:to>
      <cdr:x>0.47559</cdr:x>
      <cdr:y>0.25257</cdr:y>
    </cdr:to>
    <cdr:sp macro="" textlink="">
      <cdr:nvSpPr>
        <cdr:cNvPr id="8" name="1 Conector recto"/>
        <cdr:cNvSpPr/>
      </cdr:nvSpPr>
      <cdr:spPr>
        <a:xfrm xmlns:a="http://schemas.openxmlformats.org/drawingml/2006/main">
          <a:off x="1714480" y="1303554"/>
          <a:ext cx="2736268" cy="0"/>
        </a:xfrm>
        <a:prstGeom xmlns:a="http://schemas.openxmlformats.org/drawingml/2006/main" prst="line">
          <a:avLst/>
        </a:prstGeom>
        <a:noFill xmlns:a="http://schemas.openxmlformats.org/drawingml/2006/main"/>
        <a:ln xmlns:a="http://schemas.openxmlformats.org/drawingml/2006/main" w="28575" cap="flat" cmpd="sng" algn="ctr">
          <a:solidFill>
            <a:srgbClr val="FF0000"/>
          </a:solidFill>
          <a:prstDash val="solid"/>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es-MX"/>
        </a:p>
      </cdr:txBody>
    </cdr:sp>
  </cdr:relSizeAnchor>
  <cdr:relSizeAnchor xmlns:cdr="http://schemas.openxmlformats.org/drawingml/2006/chartDrawing">
    <cdr:from>
      <cdr:x>0.07633</cdr:x>
      <cdr:y>0.40482</cdr:y>
    </cdr:from>
    <cdr:to>
      <cdr:x>0.46875</cdr:x>
      <cdr:y>0.40482</cdr:y>
    </cdr:to>
    <cdr:sp macro="" textlink="">
      <cdr:nvSpPr>
        <cdr:cNvPr id="10" name="9 Conector recto"/>
        <cdr:cNvSpPr/>
      </cdr:nvSpPr>
      <cdr:spPr>
        <a:xfrm xmlns:a="http://schemas.openxmlformats.org/drawingml/2006/main">
          <a:off x="714348" y="2089372"/>
          <a:ext cx="3672377" cy="0"/>
        </a:xfrm>
        <a:prstGeom xmlns:a="http://schemas.openxmlformats.org/drawingml/2006/main" prst="line">
          <a:avLst/>
        </a:prstGeom>
        <a:ln xmlns:a="http://schemas.openxmlformats.org/drawingml/2006/main" w="28575">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s-MX"/>
        </a:p>
      </cdr:txBody>
    </cdr:sp>
  </cdr:relSizeAnchor>
  <cdr:relSizeAnchor xmlns:cdr="http://schemas.openxmlformats.org/drawingml/2006/chartDrawing">
    <cdr:from>
      <cdr:x>0.1603</cdr:x>
      <cdr:y>0.82006</cdr:y>
    </cdr:from>
    <cdr:to>
      <cdr:x>0.46808</cdr:x>
      <cdr:y>0.82006</cdr:y>
    </cdr:to>
    <cdr:sp macro="" textlink="">
      <cdr:nvSpPr>
        <cdr:cNvPr id="12" name="11 Conector recto"/>
        <cdr:cNvSpPr/>
      </cdr:nvSpPr>
      <cdr:spPr>
        <a:xfrm xmlns:a="http://schemas.openxmlformats.org/drawingml/2006/main">
          <a:off x="1500166" y="4232512"/>
          <a:ext cx="2880292" cy="0"/>
        </a:xfrm>
        <a:prstGeom xmlns:a="http://schemas.openxmlformats.org/drawingml/2006/main" prst="line">
          <a:avLst/>
        </a:prstGeom>
        <a:ln xmlns:a="http://schemas.openxmlformats.org/drawingml/2006/main" w="28575">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s-MX"/>
        </a:p>
      </cdr:txBody>
    </cdr:sp>
  </cdr:relSizeAnchor>
  <cdr:relSizeAnchor xmlns:cdr="http://schemas.openxmlformats.org/drawingml/2006/chartDrawing">
    <cdr:from>
      <cdr:x>0</cdr:x>
      <cdr:y>0.73701</cdr:y>
    </cdr:from>
    <cdr:to>
      <cdr:x>0.47316</cdr:x>
      <cdr:y>0.73701</cdr:y>
    </cdr:to>
    <cdr:sp macro="" textlink="">
      <cdr:nvSpPr>
        <cdr:cNvPr id="14" name="13 Conector recto"/>
        <cdr:cNvSpPr/>
      </cdr:nvSpPr>
      <cdr:spPr>
        <a:xfrm xmlns:a="http://schemas.openxmlformats.org/drawingml/2006/main">
          <a:off x="0" y="3803884"/>
          <a:ext cx="4427965" cy="0"/>
        </a:xfrm>
        <a:prstGeom xmlns:a="http://schemas.openxmlformats.org/drawingml/2006/main" prst="line">
          <a:avLst/>
        </a:prstGeom>
        <a:ln xmlns:a="http://schemas.openxmlformats.org/drawingml/2006/main" w="28575">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s-MX"/>
        </a:p>
      </cdr:txBody>
    </cdr:sp>
  </cdr:relSizeAnchor>
</c:userShapes>
</file>

<file path=ppt/drawings/drawing2.xml><?xml version="1.0" encoding="utf-8"?>
<c:userShapes xmlns:c="http://schemas.openxmlformats.org/drawingml/2006/chart">
  <cdr:relSizeAnchor xmlns:cdr="http://schemas.openxmlformats.org/drawingml/2006/chartDrawing">
    <cdr:from>
      <cdr:x>0.25375</cdr:x>
      <cdr:y>0.2</cdr:y>
    </cdr:from>
    <cdr:to>
      <cdr:x>0.75249</cdr:x>
      <cdr:y>0.67273</cdr:y>
    </cdr:to>
    <cdr:sp macro="" textlink="">
      <cdr:nvSpPr>
        <cdr:cNvPr id="3" name="2 Conector recto de flecha"/>
        <cdr:cNvSpPr/>
      </cdr:nvSpPr>
      <cdr:spPr>
        <a:xfrm xmlns:a="http://schemas.openxmlformats.org/drawingml/2006/main">
          <a:off x="2088232" y="792088"/>
          <a:ext cx="4104456" cy="1872208"/>
        </a:xfrm>
        <a:prstGeom xmlns:a="http://schemas.openxmlformats.org/drawingml/2006/main" prst="straightConnector1">
          <a:avLst/>
        </a:prstGeom>
        <a:ln xmlns:a="http://schemas.openxmlformats.org/drawingml/2006/main" w="28575">
          <a:solidFill>
            <a:srgbClr val="FF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s-MX"/>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43343" cy="464820"/>
          </a:xfrm>
          <a:prstGeom prst="rect">
            <a:avLst/>
          </a:prstGeom>
        </p:spPr>
        <p:txBody>
          <a:bodyPr vert="horz" lIns="93251" tIns="46625" rIns="93251" bIns="46625" rtlCol="0"/>
          <a:lstStyle>
            <a:lvl1pPr algn="l">
              <a:defRPr sz="1200"/>
            </a:lvl1pPr>
          </a:lstStyle>
          <a:p>
            <a:endParaRPr lang="es-MX"/>
          </a:p>
        </p:txBody>
      </p:sp>
      <p:sp>
        <p:nvSpPr>
          <p:cNvPr id="3" name="2 Marcador de fecha"/>
          <p:cNvSpPr>
            <a:spLocks noGrp="1"/>
          </p:cNvSpPr>
          <p:nvPr>
            <p:ph type="dt" idx="1"/>
          </p:nvPr>
        </p:nvSpPr>
        <p:spPr>
          <a:xfrm>
            <a:off x="3978132" y="0"/>
            <a:ext cx="3043343" cy="464820"/>
          </a:xfrm>
          <a:prstGeom prst="rect">
            <a:avLst/>
          </a:prstGeom>
        </p:spPr>
        <p:txBody>
          <a:bodyPr vert="horz" lIns="93251" tIns="46625" rIns="93251" bIns="46625" rtlCol="0"/>
          <a:lstStyle>
            <a:lvl1pPr algn="r">
              <a:defRPr sz="1200"/>
            </a:lvl1pPr>
          </a:lstStyle>
          <a:p>
            <a:fld id="{1360DE48-26A7-49D6-8D06-2A8D9CBC71DD}" type="datetimeFigureOut">
              <a:rPr lang="es-MX" smtClean="0"/>
              <a:pPr/>
              <a:t>06/09/2013</a:t>
            </a:fld>
            <a:endParaRPr lang="es-MX"/>
          </a:p>
        </p:txBody>
      </p:sp>
      <p:sp>
        <p:nvSpPr>
          <p:cNvPr id="4" name="3 Marcador de imagen de diapositiva"/>
          <p:cNvSpPr>
            <a:spLocks noGrp="1" noRot="1" noChangeAspect="1"/>
          </p:cNvSpPr>
          <p:nvPr>
            <p:ph type="sldImg" idx="2"/>
          </p:nvPr>
        </p:nvSpPr>
        <p:spPr>
          <a:xfrm>
            <a:off x="1187450" y="696913"/>
            <a:ext cx="4648200" cy="3486150"/>
          </a:xfrm>
          <a:prstGeom prst="rect">
            <a:avLst/>
          </a:prstGeom>
          <a:noFill/>
          <a:ln w="12700">
            <a:solidFill>
              <a:prstClr val="black"/>
            </a:solidFill>
          </a:ln>
        </p:spPr>
        <p:txBody>
          <a:bodyPr vert="horz" lIns="93251" tIns="46625" rIns="93251" bIns="46625" rtlCol="0" anchor="ctr"/>
          <a:lstStyle/>
          <a:p>
            <a:endParaRPr lang="es-MX"/>
          </a:p>
        </p:txBody>
      </p:sp>
      <p:sp>
        <p:nvSpPr>
          <p:cNvPr id="5" name="4 Marcador de notas"/>
          <p:cNvSpPr>
            <a:spLocks noGrp="1"/>
          </p:cNvSpPr>
          <p:nvPr>
            <p:ph type="body" sz="quarter" idx="3"/>
          </p:nvPr>
        </p:nvSpPr>
        <p:spPr>
          <a:xfrm>
            <a:off x="702310" y="4415790"/>
            <a:ext cx="5618480" cy="4183380"/>
          </a:xfrm>
          <a:prstGeom prst="rect">
            <a:avLst/>
          </a:prstGeom>
        </p:spPr>
        <p:txBody>
          <a:bodyPr vert="horz" lIns="93251" tIns="46625" rIns="93251" bIns="46625"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829967"/>
            <a:ext cx="3043343" cy="464820"/>
          </a:xfrm>
          <a:prstGeom prst="rect">
            <a:avLst/>
          </a:prstGeom>
        </p:spPr>
        <p:txBody>
          <a:bodyPr vert="horz" lIns="93251" tIns="46625" rIns="93251" bIns="46625"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978132" y="8829967"/>
            <a:ext cx="3043343" cy="464820"/>
          </a:xfrm>
          <a:prstGeom prst="rect">
            <a:avLst/>
          </a:prstGeom>
        </p:spPr>
        <p:txBody>
          <a:bodyPr vert="horz" lIns="93251" tIns="46625" rIns="93251" bIns="46625" rtlCol="0" anchor="b"/>
          <a:lstStyle>
            <a:lvl1pPr algn="r">
              <a:defRPr sz="1200"/>
            </a:lvl1pPr>
          </a:lstStyle>
          <a:p>
            <a:fld id="{31276810-C064-4FA2-9CCF-457B82A6D6F4}" type="slidenum">
              <a:rPr lang="es-MX" smtClean="0"/>
              <a:pPr/>
              <a:t>‹Nº›</a:t>
            </a:fld>
            <a:endParaRPr lang="es-MX"/>
          </a:p>
        </p:txBody>
      </p:sp>
    </p:spTree>
    <p:extLst>
      <p:ext uri="{BB962C8B-B14F-4D97-AF65-F5344CB8AC3E}">
        <p14:creationId xmlns:p14="http://schemas.microsoft.com/office/powerpoint/2010/main" xmlns="" val="279790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lgn="just">
              <a:buFont typeface="Arial" pitchFamily="34" charset="0"/>
              <a:buChar char="•"/>
            </a:pPr>
            <a:r>
              <a:rPr lang="es-MX" sz="1600" dirty="0" smtClean="0">
                <a:latin typeface="Arial" pitchFamily="34" charset="0"/>
                <a:cs typeface="Arial" pitchFamily="34" charset="0"/>
              </a:rPr>
              <a:t> Actualmente se estima que 302 279 </a:t>
            </a:r>
            <a:r>
              <a:rPr lang="es-MX" sz="1600" b="1" dirty="0" smtClean="0">
                <a:latin typeface="Arial" pitchFamily="34" charset="0"/>
                <a:cs typeface="Arial" pitchFamily="34" charset="0"/>
              </a:rPr>
              <a:t>(2.8%)</a:t>
            </a:r>
            <a:r>
              <a:rPr lang="es-MX" sz="1600" dirty="0" smtClean="0">
                <a:latin typeface="Arial" pitchFamily="34" charset="0"/>
                <a:cs typeface="Arial" pitchFamily="34" charset="0"/>
              </a:rPr>
              <a:t> </a:t>
            </a:r>
            <a:r>
              <a:rPr lang="es-MX" sz="1600" b="1" dirty="0" smtClean="0">
                <a:latin typeface="Arial" pitchFamily="34" charset="0"/>
                <a:cs typeface="Arial" pitchFamily="34" charset="0"/>
              </a:rPr>
              <a:t>menores de cinco años</a:t>
            </a:r>
            <a:r>
              <a:rPr lang="es-MX" sz="1600" dirty="0" smtClean="0">
                <a:latin typeface="Arial" pitchFamily="34" charset="0"/>
                <a:cs typeface="Arial" pitchFamily="34" charset="0"/>
              </a:rPr>
              <a:t> de edad presentan </a:t>
            </a:r>
            <a:r>
              <a:rPr lang="es-MX" sz="1600" b="1" dirty="0" smtClean="0">
                <a:latin typeface="Arial" pitchFamily="34" charset="0"/>
                <a:cs typeface="Arial" pitchFamily="34" charset="0"/>
              </a:rPr>
              <a:t>bajo peso</a:t>
            </a:r>
            <a:r>
              <a:rPr lang="es-MX" sz="1600" dirty="0" smtClean="0">
                <a:latin typeface="Arial" pitchFamily="34" charset="0"/>
                <a:cs typeface="Arial" pitchFamily="34" charset="0"/>
              </a:rPr>
              <a:t>, 1 467 757 (</a:t>
            </a:r>
            <a:r>
              <a:rPr lang="es-MX" sz="1600" b="1" dirty="0" smtClean="0">
                <a:latin typeface="Arial" pitchFamily="34" charset="0"/>
                <a:cs typeface="Arial" pitchFamily="34" charset="0"/>
              </a:rPr>
              <a:t>13.6%) baja talla </a:t>
            </a:r>
            <a:r>
              <a:rPr lang="es-MX" sz="1600" dirty="0" smtClean="0">
                <a:latin typeface="Arial" pitchFamily="34" charset="0"/>
                <a:cs typeface="Arial" pitchFamily="34" charset="0"/>
              </a:rPr>
              <a:t>y 171 982 </a:t>
            </a:r>
            <a:r>
              <a:rPr lang="es-MX" sz="1600" b="1" dirty="0" smtClean="0">
                <a:latin typeface="Arial" pitchFamily="34" charset="0"/>
                <a:cs typeface="Arial" pitchFamily="34" charset="0"/>
              </a:rPr>
              <a:t>(1.6%) emaciación</a:t>
            </a:r>
            <a:r>
              <a:rPr lang="es-MX" sz="1600" dirty="0" smtClean="0">
                <a:latin typeface="Arial" pitchFamily="34" charset="0"/>
                <a:cs typeface="Arial" pitchFamily="34" charset="0"/>
              </a:rPr>
              <a:t>, en todo el país.</a:t>
            </a:r>
          </a:p>
          <a:p>
            <a:endParaRPr lang="es-MX" sz="1600" dirty="0" smtClean="0">
              <a:latin typeface="Arial" pitchFamily="34" charset="0"/>
              <a:cs typeface="Arial" pitchFamily="34" charset="0"/>
            </a:endParaRPr>
          </a:p>
          <a:p>
            <a:pPr>
              <a:buFont typeface="Arial" pitchFamily="34" charset="0"/>
              <a:buChar char="•"/>
            </a:pPr>
            <a:r>
              <a:rPr lang="es-MX" sz="1600" dirty="0" smtClean="0">
                <a:latin typeface="Arial" pitchFamily="34" charset="0"/>
                <a:cs typeface="Arial" pitchFamily="34" charset="0"/>
              </a:rPr>
              <a:t> La </a:t>
            </a:r>
            <a:r>
              <a:rPr lang="es-MX" sz="1600" b="1" dirty="0" smtClean="0">
                <a:latin typeface="Arial" pitchFamily="34" charset="0"/>
                <a:cs typeface="Arial" pitchFamily="34" charset="0"/>
              </a:rPr>
              <a:t>mejoría de los indicadores de desnutrición </a:t>
            </a:r>
            <a:r>
              <a:rPr lang="es-MX" sz="1600" dirty="0" smtClean="0">
                <a:latin typeface="Arial" pitchFamily="34" charset="0"/>
                <a:cs typeface="Arial" pitchFamily="34" charset="0"/>
              </a:rPr>
              <a:t>han respondido a la combinación de  intervenciones de salud:</a:t>
            </a:r>
          </a:p>
          <a:p>
            <a:pPr lvl="1">
              <a:buFont typeface="Arial" pitchFamily="34" charset="0"/>
              <a:buChar char="•"/>
            </a:pPr>
            <a:r>
              <a:rPr lang="es-MX" sz="1600" dirty="0" smtClean="0">
                <a:latin typeface="Arial" pitchFamily="34" charset="0"/>
                <a:cs typeface="Arial" pitchFamily="34" charset="0"/>
              </a:rPr>
              <a:t> Alta cobertura de vacunación alcanzada,   Administración de mega-dosis de vitamina A,</a:t>
            </a:r>
          </a:p>
          <a:p>
            <a:pPr lvl="1">
              <a:buFont typeface="Arial" pitchFamily="34" charset="0"/>
              <a:buChar char="•"/>
            </a:pPr>
            <a:r>
              <a:rPr lang="es-MX" sz="1600" dirty="0" smtClean="0">
                <a:latin typeface="Arial" pitchFamily="34" charset="0"/>
                <a:cs typeface="Arial" pitchFamily="34" charset="0"/>
              </a:rPr>
              <a:t> Programas de desparasitación,  Programas de saneamiento de agua,</a:t>
            </a:r>
          </a:p>
          <a:p>
            <a:pPr lvl="1">
              <a:buFont typeface="Arial" pitchFamily="34" charset="0"/>
              <a:buChar char="•"/>
            </a:pPr>
            <a:r>
              <a:rPr lang="es-MX" sz="1600" dirty="0" smtClean="0">
                <a:latin typeface="Arial" pitchFamily="34" charset="0"/>
                <a:cs typeface="Arial" pitchFamily="34" charset="0"/>
              </a:rPr>
              <a:t> Acciones dirigidas a mejorar la ingestión de alimentos con alto valor nutritivo; y </a:t>
            </a:r>
          </a:p>
          <a:p>
            <a:pPr lvl="1">
              <a:buFont typeface="Arial" pitchFamily="34" charset="0"/>
              <a:buChar char="•"/>
            </a:pPr>
            <a:r>
              <a:rPr lang="es-MX" sz="1600" dirty="0" smtClean="0">
                <a:latin typeface="Arial" pitchFamily="34" charset="0"/>
                <a:cs typeface="Arial" pitchFamily="34" charset="0"/>
              </a:rPr>
              <a:t> Probablemente a la mayor disponibilidad de alimentos durante dicho periodo. </a:t>
            </a:r>
            <a:endParaRPr lang="es-MX" dirty="0"/>
          </a:p>
        </p:txBody>
      </p:sp>
      <p:sp>
        <p:nvSpPr>
          <p:cNvPr id="4" name="3 Marcador de número de diapositiva"/>
          <p:cNvSpPr>
            <a:spLocks noGrp="1"/>
          </p:cNvSpPr>
          <p:nvPr>
            <p:ph type="sldNum" sz="quarter" idx="10"/>
          </p:nvPr>
        </p:nvSpPr>
        <p:spPr/>
        <p:txBody>
          <a:bodyPr/>
          <a:lstStyle/>
          <a:p>
            <a:fld id="{31276810-C064-4FA2-9CCF-457B82A6D6F4}" type="slidenum">
              <a:rPr lang="es-MX" smtClean="0"/>
              <a:pPr/>
              <a:t>2</a:t>
            </a:fld>
            <a:endParaRPr lang="es-MX"/>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rtl="0" eaLnBrk="1" fontAlgn="b" latinLnBrk="0" hangingPunct="1"/>
            <a:r>
              <a:rPr lang="es-MX" dirty="0"/>
              <a:t>Colima, </a:t>
            </a:r>
            <a:r>
              <a:rPr lang="es-MX" dirty="0" err="1"/>
              <a:t>Tecomán</a:t>
            </a:r>
            <a:endParaRPr lang="es-MX" dirty="0"/>
          </a:p>
          <a:p>
            <a:pPr rtl="0" eaLnBrk="1" fontAlgn="b" latinLnBrk="0" hangingPunct="1"/>
            <a:r>
              <a:rPr lang="es-MX" dirty="0"/>
              <a:t>Jalisco, </a:t>
            </a:r>
            <a:r>
              <a:rPr lang="es-MX" dirty="0" err="1"/>
              <a:t>Mezquitic</a:t>
            </a:r>
            <a:endParaRPr lang="es-MX" dirty="0"/>
          </a:p>
          <a:p>
            <a:pPr rtl="0" eaLnBrk="1" fontAlgn="b" latinLnBrk="0" hangingPunct="1"/>
            <a:r>
              <a:rPr lang="es-MX" dirty="0"/>
              <a:t>Michoacán, </a:t>
            </a:r>
            <a:r>
              <a:rPr lang="es-MX" dirty="0" err="1"/>
              <a:t>Nocupétaro</a:t>
            </a:r>
            <a:endParaRPr lang="es-MX" dirty="0"/>
          </a:p>
          <a:p>
            <a:pPr rtl="0" eaLnBrk="1" fontAlgn="b" latinLnBrk="0" hangingPunct="1"/>
            <a:r>
              <a:rPr lang="es-MX" dirty="0"/>
              <a:t>Nayarit, Del </a:t>
            </a:r>
            <a:r>
              <a:rPr lang="es-MX" dirty="0" err="1"/>
              <a:t>Nayar</a:t>
            </a:r>
            <a:r>
              <a:rPr lang="es-MX" dirty="0"/>
              <a:t> </a:t>
            </a:r>
          </a:p>
          <a:p>
            <a:pPr rtl="0" eaLnBrk="1" fontAlgn="b" latinLnBrk="0" hangingPunct="1"/>
            <a:r>
              <a:rPr lang="es-MX" dirty="0"/>
              <a:t>Sonora, </a:t>
            </a:r>
            <a:r>
              <a:rPr lang="es-MX" dirty="0" err="1"/>
              <a:t>Etchojoa</a:t>
            </a:r>
            <a:endParaRPr lang="es-MX" dirty="0"/>
          </a:p>
          <a:p>
            <a:endParaRPr lang="es-MX" dirty="0"/>
          </a:p>
        </p:txBody>
      </p:sp>
      <p:sp>
        <p:nvSpPr>
          <p:cNvPr id="4" name="3 Marcador de número de diapositiva"/>
          <p:cNvSpPr>
            <a:spLocks noGrp="1"/>
          </p:cNvSpPr>
          <p:nvPr>
            <p:ph type="sldNum" sz="quarter" idx="10"/>
          </p:nvPr>
        </p:nvSpPr>
        <p:spPr/>
        <p:txBody>
          <a:bodyPr/>
          <a:lstStyle/>
          <a:p>
            <a:fld id="{5827F26D-1126-4A94-AC8D-CC1FB3D487B8}" type="slidenum">
              <a:rPr lang="es-MX" smtClean="0"/>
              <a:pPr/>
              <a:t>12</a:t>
            </a:fld>
            <a:endParaRPr lang="es-MX"/>
          </a:p>
        </p:txBody>
      </p:sp>
    </p:spTree>
    <p:extLst>
      <p:ext uri="{BB962C8B-B14F-4D97-AF65-F5344CB8AC3E}">
        <p14:creationId xmlns:p14="http://schemas.microsoft.com/office/powerpoint/2010/main" xmlns="" val="14963969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lvl="0"/>
            <a:r>
              <a:rPr lang="es-MX" sz="1200" kern="1200" dirty="0" smtClean="0">
                <a:solidFill>
                  <a:schemeClr val="tx1"/>
                </a:solidFill>
                <a:effectLst/>
                <a:latin typeface="+mn-lt"/>
                <a:ea typeface="+mn-ea"/>
                <a:cs typeface="+mn-cs"/>
              </a:rPr>
              <a:t>Objetivo 3</a:t>
            </a:r>
          </a:p>
          <a:p>
            <a:pPr lvl="0"/>
            <a:r>
              <a:rPr lang="es-MX" sz="1200" kern="1200" dirty="0" smtClean="0">
                <a:solidFill>
                  <a:schemeClr val="tx1"/>
                </a:solidFill>
                <a:effectLst/>
                <a:latin typeface="+mn-lt"/>
                <a:ea typeface="+mn-ea"/>
                <a:cs typeface="+mn-cs"/>
              </a:rPr>
              <a:t>Aumentar la producción de alimentos y el ingreso de los campesinos y pequeños productores agrícolas;</a:t>
            </a:r>
          </a:p>
          <a:p>
            <a:pPr lvl="0"/>
            <a:r>
              <a:rPr lang="es-MX" sz="1200" kern="1200" dirty="0" smtClean="0">
                <a:solidFill>
                  <a:schemeClr val="tx1"/>
                </a:solidFill>
                <a:effectLst/>
                <a:latin typeface="+mn-lt"/>
                <a:ea typeface="+mn-ea"/>
                <a:cs typeface="+mn-cs"/>
              </a:rPr>
              <a:t>Objetivo 4</a:t>
            </a:r>
          </a:p>
          <a:p>
            <a:pPr lvl="0"/>
            <a:r>
              <a:rPr lang="es-MX" sz="1200" kern="1200" dirty="0" smtClean="0">
                <a:solidFill>
                  <a:schemeClr val="tx1"/>
                </a:solidFill>
                <a:effectLst/>
                <a:latin typeface="+mn-lt"/>
                <a:ea typeface="+mn-ea"/>
                <a:cs typeface="+mn-cs"/>
              </a:rPr>
              <a:t>Minimizar las pérdidas post-cosecha y de alimentos durante su almacenamiento, transporte, distribución y comercialización, y </a:t>
            </a:r>
          </a:p>
          <a:p>
            <a:endParaRPr lang="es-MX" dirty="0"/>
          </a:p>
        </p:txBody>
      </p:sp>
      <p:sp>
        <p:nvSpPr>
          <p:cNvPr id="4" name="3 Marcador de número de diapositiva"/>
          <p:cNvSpPr>
            <a:spLocks noGrp="1"/>
          </p:cNvSpPr>
          <p:nvPr>
            <p:ph type="sldNum" sz="quarter" idx="10"/>
          </p:nvPr>
        </p:nvSpPr>
        <p:spPr/>
        <p:txBody>
          <a:bodyPr/>
          <a:lstStyle/>
          <a:p>
            <a:fld id="{09E61025-34BD-4E60-999C-560F7D1CEBEF}" type="slidenum">
              <a:rPr lang="es-MX" smtClean="0"/>
              <a:pPr/>
              <a:t>13</a:t>
            </a:fld>
            <a:endParaRPr lang="es-MX"/>
          </a:p>
        </p:txBody>
      </p:sp>
    </p:spTree>
    <p:extLst>
      <p:ext uri="{BB962C8B-B14F-4D97-AF65-F5344CB8AC3E}">
        <p14:creationId xmlns:p14="http://schemas.microsoft.com/office/powerpoint/2010/main" xmlns="" val="17610429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5827F26D-1126-4A94-AC8D-CC1FB3D487B8}" type="slidenum">
              <a:rPr lang="es-MX" smtClean="0"/>
              <a:pPr/>
              <a:t>18</a:t>
            </a:fld>
            <a:endParaRPr lang="es-MX"/>
          </a:p>
        </p:txBody>
      </p:sp>
    </p:spTree>
    <p:extLst>
      <p:ext uri="{BB962C8B-B14F-4D97-AF65-F5344CB8AC3E}">
        <p14:creationId xmlns:p14="http://schemas.microsoft.com/office/powerpoint/2010/main" xmlns="" val="33501109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5827F26D-1126-4A94-AC8D-CC1FB3D487B8}" type="slidenum">
              <a:rPr lang="es-MX" smtClean="0"/>
              <a:pPr/>
              <a:t>19</a:t>
            </a:fld>
            <a:endParaRPr lang="es-MX"/>
          </a:p>
        </p:txBody>
      </p:sp>
    </p:spTree>
    <p:extLst>
      <p:ext uri="{BB962C8B-B14F-4D97-AF65-F5344CB8AC3E}">
        <p14:creationId xmlns:p14="http://schemas.microsoft.com/office/powerpoint/2010/main" xmlns="" val="33501109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dirty="0"/>
          </a:p>
        </p:txBody>
      </p:sp>
      <p:sp>
        <p:nvSpPr>
          <p:cNvPr id="4" name="3 Marcador de número de diapositiva"/>
          <p:cNvSpPr>
            <a:spLocks noGrp="1"/>
          </p:cNvSpPr>
          <p:nvPr>
            <p:ph type="sldNum" sz="quarter" idx="10"/>
          </p:nvPr>
        </p:nvSpPr>
        <p:spPr/>
        <p:txBody>
          <a:bodyPr/>
          <a:lstStyle/>
          <a:p>
            <a:fld id="{5827F26D-1126-4A94-AC8D-CC1FB3D487B8}" type="slidenum">
              <a:rPr lang="es-MX" smtClean="0"/>
              <a:pPr/>
              <a:t>24</a:t>
            </a:fld>
            <a:endParaRPr lang="es-MX"/>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lgn="just">
              <a:buFont typeface="Arial" pitchFamily="34" charset="0"/>
              <a:buChar char="•"/>
            </a:pPr>
            <a:r>
              <a:rPr lang="es-MX" sz="1200" dirty="0" smtClean="0"/>
              <a:t>La </a:t>
            </a:r>
            <a:r>
              <a:rPr lang="es-MX" sz="1200" b="1" dirty="0" smtClean="0"/>
              <a:t>baja talla </a:t>
            </a:r>
            <a:r>
              <a:rPr lang="es-MX" sz="1200" dirty="0" smtClean="0"/>
              <a:t>es reflejo de </a:t>
            </a:r>
            <a:r>
              <a:rPr lang="es-MX" sz="1200" b="1" dirty="0" smtClean="0"/>
              <a:t>los efectos negativos acumulados a lo largo del tiempo</a:t>
            </a:r>
            <a:r>
              <a:rPr lang="es-MX" sz="1200" dirty="0" smtClean="0"/>
              <a:t>. Este retardo en el crecimiento lineal ha tenido una franca disminución en la población preescolar.</a:t>
            </a:r>
          </a:p>
          <a:p>
            <a:pPr algn="just">
              <a:buFont typeface="Arial" pitchFamily="34" charset="0"/>
              <a:buChar char="•"/>
            </a:pPr>
            <a:r>
              <a:rPr lang="es-MX" sz="1200" dirty="0" smtClean="0"/>
              <a:t> El descenso más importante se dio entre 1999 y 2006, pasó de 21.5 a 15.5% (6 </a:t>
            </a:r>
            <a:r>
              <a:rPr lang="es-MX" sz="1200" dirty="0" err="1" smtClean="0"/>
              <a:t>pp</a:t>
            </a:r>
            <a:r>
              <a:rPr lang="es-MX" sz="1200" dirty="0" smtClean="0"/>
              <a:t> en siete años) a nivel nacional.</a:t>
            </a:r>
          </a:p>
          <a:p>
            <a:pPr algn="just">
              <a:buFont typeface="Arial" pitchFamily="34" charset="0"/>
              <a:buChar char="•"/>
            </a:pPr>
            <a:r>
              <a:rPr lang="es-MX" sz="1200" dirty="0" smtClean="0"/>
              <a:t> </a:t>
            </a:r>
            <a:r>
              <a:rPr lang="es-MX" sz="1200" b="1" dirty="0" smtClean="0"/>
              <a:t>La Región Centro </a:t>
            </a:r>
            <a:r>
              <a:rPr lang="es-MX" sz="1200" dirty="0" smtClean="0"/>
              <a:t>del país tuvo su mayor descenso entre 1988 y 1999, continuando a la baja; actualmente su </a:t>
            </a:r>
            <a:r>
              <a:rPr lang="es-MX" sz="1200" b="1" dirty="0" smtClean="0"/>
              <a:t>prevalencia es de 11.4% , </a:t>
            </a:r>
            <a:r>
              <a:rPr lang="es-MX" sz="1200" dirty="0" smtClean="0"/>
              <a:t>ligeramente por debajo de la prevalencia nacional </a:t>
            </a:r>
            <a:r>
              <a:rPr lang="es-MX" sz="1200" b="1" dirty="0" smtClean="0"/>
              <a:t>(13.6%) </a:t>
            </a:r>
          </a:p>
          <a:p>
            <a:pPr algn="just">
              <a:buFont typeface="Arial" pitchFamily="34" charset="0"/>
              <a:buChar char="•"/>
            </a:pPr>
            <a:r>
              <a:rPr lang="es-MX" sz="1200" b="1" dirty="0" smtClean="0"/>
              <a:t> Las zonas rurales del centro son las más afectadas</a:t>
            </a:r>
            <a:r>
              <a:rPr lang="es-MX" sz="1200" dirty="0" smtClean="0"/>
              <a:t>, con una </a:t>
            </a:r>
            <a:r>
              <a:rPr lang="es-MX" sz="1200" b="1" dirty="0" smtClean="0"/>
              <a:t>prevalencia actual de 14.7% en el medio rural  vs 9.9% en medio urbano. </a:t>
            </a:r>
          </a:p>
          <a:p>
            <a:pPr algn="just">
              <a:buFont typeface="Arial" pitchFamily="34" charset="0"/>
              <a:buChar char="•"/>
            </a:pPr>
            <a:r>
              <a:rPr lang="es-MX" sz="1200" dirty="0" smtClean="0"/>
              <a:t>De igual manera por debajo de las prevalencias nacionales (rural 20.9% vs urbano 11.1%).</a:t>
            </a:r>
          </a:p>
          <a:p>
            <a:endParaRPr lang="es-MX" dirty="0"/>
          </a:p>
        </p:txBody>
      </p:sp>
      <p:sp>
        <p:nvSpPr>
          <p:cNvPr id="4" name="3 Marcador de número de diapositiva"/>
          <p:cNvSpPr>
            <a:spLocks noGrp="1"/>
          </p:cNvSpPr>
          <p:nvPr>
            <p:ph type="sldNum" sz="quarter" idx="10"/>
          </p:nvPr>
        </p:nvSpPr>
        <p:spPr/>
        <p:txBody>
          <a:bodyPr/>
          <a:lstStyle/>
          <a:p>
            <a:fld id="{31276810-C064-4FA2-9CCF-457B82A6D6F4}" type="slidenum">
              <a:rPr lang="es-MX" smtClean="0"/>
              <a:pPr/>
              <a:t>3</a:t>
            </a:fld>
            <a:endParaRPr lang="es-MX"/>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buFont typeface="Arial" pitchFamily="34" charset="0"/>
              <a:buChar char="•"/>
            </a:pPr>
            <a:r>
              <a:rPr lang="es-MX" sz="1000" dirty="0" smtClean="0"/>
              <a:t>Prácticas de lactancia están muy por debajo de la recomendación de la OMS </a:t>
            </a:r>
            <a:r>
              <a:rPr lang="es-MX" sz="1000" b="1" dirty="0" smtClean="0"/>
              <a:t>(LME &lt;6m)</a:t>
            </a:r>
          </a:p>
          <a:p>
            <a:pPr>
              <a:buFont typeface="Arial" pitchFamily="34" charset="0"/>
              <a:buChar char="•"/>
            </a:pPr>
            <a:r>
              <a:rPr lang="es-MX" sz="1000" b="1" dirty="0" smtClean="0"/>
              <a:t> </a:t>
            </a:r>
            <a:r>
              <a:rPr lang="es-MX" sz="1000" dirty="0" smtClean="0"/>
              <a:t>Preocupante el deterioro en la LME&lt;6m; la disminución en el ámbito nacional fue de casi 8 </a:t>
            </a:r>
            <a:r>
              <a:rPr lang="es-MX" sz="1000" dirty="0" err="1" smtClean="0"/>
              <a:t>pp</a:t>
            </a:r>
            <a:r>
              <a:rPr lang="es-MX" sz="1000" dirty="0" smtClean="0"/>
              <a:t> </a:t>
            </a:r>
            <a:r>
              <a:rPr lang="es-MX" sz="1000" b="1" dirty="0" smtClean="0"/>
              <a:t>(de 22.3% a 14.4%),</a:t>
            </a:r>
          </a:p>
          <a:p>
            <a:r>
              <a:rPr lang="es-MX" sz="1000" dirty="0" smtClean="0"/>
              <a:t>mientras que en el medio rural fue mucho más grave, ya que bajó a la mitad</a:t>
            </a:r>
            <a:r>
              <a:rPr lang="es-MX" sz="1000" b="1" dirty="0" smtClean="0"/>
              <a:t> (de 36.9% a 18.5%).</a:t>
            </a:r>
            <a:endParaRPr lang="es-MX" sz="1000" dirty="0" smtClean="0"/>
          </a:p>
          <a:p>
            <a:pPr>
              <a:buFont typeface="Arial" pitchFamily="34" charset="0"/>
              <a:buChar char="•"/>
            </a:pPr>
            <a:endParaRPr lang="es-MX" sz="1000" dirty="0" smtClean="0"/>
          </a:p>
          <a:p>
            <a:pPr>
              <a:buFont typeface="Arial" pitchFamily="34" charset="0"/>
              <a:buChar char="•"/>
            </a:pPr>
            <a:r>
              <a:rPr lang="es-MX" sz="1000" dirty="0" smtClean="0"/>
              <a:t> La alimentación infantil correcta es uno de los pilares más importantes para la promoción de la salud. </a:t>
            </a:r>
          </a:p>
          <a:p>
            <a:pPr>
              <a:buFont typeface="Arial" pitchFamily="34" charset="0"/>
              <a:buChar char="•"/>
            </a:pPr>
            <a:r>
              <a:rPr lang="es-MX" sz="1000" dirty="0" smtClean="0"/>
              <a:t> La lactancia materna adecuada es considerada una de las medidas más costo-efectivas para evitar enfermedad y muerte en la etapa infantil y preescolar. </a:t>
            </a:r>
          </a:p>
          <a:p>
            <a:pPr>
              <a:buFont typeface="Arial" pitchFamily="34" charset="0"/>
              <a:buChar char="•"/>
            </a:pPr>
            <a:r>
              <a:rPr lang="es-MX" sz="1000" dirty="0" smtClean="0"/>
              <a:t> Los resultados sobre las prácticas de lactancia materna en México muestran que están muy alejadas de lo que recomienda la OMS, y que serían las compatibles con una óptima salud y supervivencia del niño. Este hallazgo es preocupante para la salud pública porque la lactancia ofrece protección contra las enfermedades más comunes de la infancia que son las principales causas de mortalidad.</a:t>
            </a:r>
          </a:p>
          <a:p>
            <a:pPr>
              <a:buFont typeface="Arial" pitchFamily="34" charset="0"/>
              <a:buChar char="•"/>
            </a:pPr>
            <a:r>
              <a:rPr lang="es-MX" sz="1000" dirty="0" smtClean="0"/>
              <a:t> El pobre desempeño de los indicadores de lactancia se debe a una temprana introducción de fórmulas lácteas y de la alimentación complementaria.</a:t>
            </a:r>
            <a:endParaRPr lang="es-MX" sz="1000" dirty="0"/>
          </a:p>
        </p:txBody>
      </p:sp>
      <p:sp>
        <p:nvSpPr>
          <p:cNvPr id="4" name="3 Marcador de número de diapositiva"/>
          <p:cNvSpPr>
            <a:spLocks noGrp="1"/>
          </p:cNvSpPr>
          <p:nvPr>
            <p:ph type="sldNum" sz="quarter" idx="10"/>
          </p:nvPr>
        </p:nvSpPr>
        <p:spPr/>
        <p:txBody>
          <a:bodyPr/>
          <a:lstStyle/>
          <a:p>
            <a:fld id="{31276810-C064-4FA2-9CCF-457B82A6D6F4}" type="slidenum">
              <a:rPr lang="es-MX" smtClean="0"/>
              <a:pPr/>
              <a:t>4</a:t>
            </a:fld>
            <a:endParaRPr lang="es-MX"/>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defTabSz="932505">
              <a:defRPr/>
            </a:pPr>
            <a:r>
              <a:rPr lang="es-MX" dirty="0" smtClean="0"/>
              <a:t> </a:t>
            </a:r>
            <a:r>
              <a:rPr lang="es-MX" sz="1200" dirty="0" smtClean="0"/>
              <a:t> </a:t>
            </a:r>
            <a:r>
              <a:rPr lang="es-MX" sz="1200" dirty="0" smtClean="0">
                <a:solidFill>
                  <a:schemeClr val="tx1"/>
                </a:solidFill>
              </a:rPr>
              <a:t>La </a:t>
            </a:r>
            <a:r>
              <a:rPr lang="es-MX" sz="1200" b="1" dirty="0" smtClean="0">
                <a:solidFill>
                  <a:schemeClr val="tx1"/>
                </a:solidFill>
              </a:rPr>
              <a:t>correcta alimentación complementaria </a:t>
            </a:r>
            <a:r>
              <a:rPr lang="es-MX" sz="1200" dirty="0" smtClean="0">
                <a:solidFill>
                  <a:schemeClr val="tx1"/>
                </a:solidFill>
              </a:rPr>
              <a:t>e disminuye el riesgo de desnutrición y deficiencias de micronutrimentos.</a:t>
            </a:r>
          </a:p>
          <a:p>
            <a:pPr>
              <a:spcBef>
                <a:spcPts val="600"/>
              </a:spcBef>
              <a:buFont typeface="Arial" pitchFamily="34" charset="0"/>
              <a:buChar char="•"/>
            </a:pPr>
            <a:r>
              <a:rPr lang="es-MX" sz="1200" dirty="0" smtClean="0">
                <a:solidFill>
                  <a:schemeClr val="tx1"/>
                </a:solidFill>
              </a:rPr>
              <a:t> </a:t>
            </a:r>
            <a:r>
              <a:rPr lang="es-MX" sz="1200" dirty="0" smtClean="0"/>
              <a:t>A diferencia de las prácticas de lactancia, aquéllas de </a:t>
            </a:r>
            <a:r>
              <a:rPr lang="es-MX" sz="1200" b="1" dirty="0" smtClean="0"/>
              <a:t>alimentación complementaria en general se acercan más a las recomendaciones </a:t>
            </a:r>
            <a:r>
              <a:rPr lang="es-MX" sz="1200" dirty="0" smtClean="0"/>
              <a:t>de la OMS. Un mayor porcentaje de niños cumplen con una dieta variada y consumen alimentos ricos en hierro.</a:t>
            </a:r>
          </a:p>
          <a:p>
            <a:pPr>
              <a:spcBef>
                <a:spcPts val="600"/>
              </a:spcBef>
              <a:buFont typeface="Arial" pitchFamily="34" charset="0"/>
              <a:buChar char="•"/>
            </a:pPr>
            <a:r>
              <a:rPr lang="es-MX" sz="1200" dirty="0" smtClean="0"/>
              <a:t> Los niños </a:t>
            </a:r>
            <a:r>
              <a:rPr lang="es-MX" sz="1200" b="1" dirty="0" smtClean="0"/>
              <a:t>menores de dos años tienen dietas más variadas</a:t>
            </a:r>
            <a:r>
              <a:rPr lang="es-MX" sz="1200" dirty="0" smtClean="0"/>
              <a:t>, que incluyen </a:t>
            </a:r>
            <a:r>
              <a:rPr lang="es-MX" sz="1200" b="1" dirty="0" smtClean="0"/>
              <a:t>mayor consumo de alimentos ricos en hierro</a:t>
            </a:r>
            <a:r>
              <a:rPr lang="es-MX" sz="1200" dirty="0" smtClean="0"/>
              <a:t>, introducción de alimentos sólidos, semisólidos y suaves, y una </a:t>
            </a:r>
            <a:r>
              <a:rPr lang="es-MX" sz="1200" b="1" dirty="0" smtClean="0"/>
              <a:t>mayor diversidad alimentaria</a:t>
            </a:r>
            <a:r>
              <a:rPr lang="es-MX" sz="1200" dirty="0" smtClean="0"/>
              <a:t>, e </a:t>
            </a:r>
            <a:r>
              <a:rPr lang="es-MX" sz="1200" b="1" dirty="0" smtClean="0"/>
              <a:t>ingesta de alimentos más frecuentemente.</a:t>
            </a:r>
          </a:p>
        </p:txBody>
      </p:sp>
      <p:sp>
        <p:nvSpPr>
          <p:cNvPr id="4" name="3 Marcador de número de diapositiva"/>
          <p:cNvSpPr>
            <a:spLocks noGrp="1"/>
          </p:cNvSpPr>
          <p:nvPr>
            <p:ph type="sldNum" sz="quarter" idx="10"/>
          </p:nvPr>
        </p:nvSpPr>
        <p:spPr/>
        <p:txBody>
          <a:bodyPr/>
          <a:lstStyle/>
          <a:p>
            <a:fld id="{31276810-C064-4FA2-9CCF-457B82A6D6F4}" type="slidenum">
              <a:rPr lang="es-MX" smtClean="0"/>
              <a:pPr/>
              <a:t>5</a:t>
            </a:fld>
            <a:endParaRPr lang="es-MX"/>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lgn="just">
              <a:buFont typeface="Arial" pitchFamily="34" charset="0"/>
              <a:buChar char="•"/>
            </a:pPr>
            <a:r>
              <a:rPr lang="es-MX" sz="1200" dirty="0" smtClean="0"/>
              <a:t> La </a:t>
            </a:r>
            <a:r>
              <a:rPr lang="es-MX" sz="1200" b="1" dirty="0" smtClean="0"/>
              <a:t>anemia tiene efectos deletéreos sobre el desarrollo </a:t>
            </a:r>
            <a:r>
              <a:rPr lang="es-MX" sz="1200" dirty="0" smtClean="0"/>
              <a:t>de la capacidad de pensamiento.</a:t>
            </a:r>
          </a:p>
          <a:p>
            <a:pPr algn="just">
              <a:buFont typeface="Arial" pitchFamily="34" charset="0"/>
              <a:buChar char="•"/>
            </a:pPr>
            <a:r>
              <a:rPr lang="es-MX" sz="1200" dirty="0" smtClean="0"/>
              <a:t>Necesario </a:t>
            </a:r>
            <a:r>
              <a:rPr lang="es-MX" sz="1200" dirty="0" err="1" smtClean="0"/>
              <a:t>reanalizar</a:t>
            </a:r>
            <a:r>
              <a:rPr lang="es-MX" sz="1200" dirty="0" smtClean="0"/>
              <a:t> intervenciones focalizadas en los niños de mayor vulnerabilidad para combatir la anemia, sobre todo en las niñas que llegarán al periodo de adolescencia.</a:t>
            </a:r>
          </a:p>
        </p:txBody>
      </p:sp>
      <p:sp>
        <p:nvSpPr>
          <p:cNvPr id="4" name="3 Marcador de número de diapositiva"/>
          <p:cNvSpPr>
            <a:spLocks noGrp="1"/>
          </p:cNvSpPr>
          <p:nvPr>
            <p:ph type="sldNum" sz="quarter" idx="10"/>
          </p:nvPr>
        </p:nvSpPr>
        <p:spPr/>
        <p:txBody>
          <a:bodyPr/>
          <a:lstStyle/>
          <a:p>
            <a:fld id="{31276810-C064-4FA2-9CCF-457B82A6D6F4}" type="slidenum">
              <a:rPr lang="es-MX" smtClean="0"/>
              <a:pPr/>
              <a:t>6</a:t>
            </a:fld>
            <a:endParaRPr lang="es-MX"/>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lgn="just">
              <a:buFont typeface="Arial" pitchFamily="34" charset="0"/>
              <a:buChar char="•"/>
            </a:pPr>
            <a:r>
              <a:rPr lang="es-MX" sz="900" dirty="0" smtClean="0"/>
              <a:t> </a:t>
            </a:r>
            <a:r>
              <a:rPr lang="es-MX" sz="900" b="1" dirty="0" smtClean="0"/>
              <a:t>No se observaron diferencias estadísticas </a:t>
            </a:r>
            <a:r>
              <a:rPr lang="es-MX" sz="900" dirty="0" smtClean="0"/>
              <a:t>en la prevalencia de anemia de los niños preescolares y escolares </a:t>
            </a:r>
            <a:r>
              <a:rPr lang="es-MX" sz="900" b="1" dirty="0" smtClean="0"/>
              <a:t>entre las cuatro regiones.</a:t>
            </a:r>
            <a:endParaRPr lang="es-MX" sz="900" dirty="0" smtClean="0"/>
          </a:p>
          <a:p>
            <a:pPr algn="just">
              <a:buFont typeface="Arial" pitchFamily="34" charset="0"/>
              <a:buChar char="•"/>
            </a:pPr>
            <a:r>
              <a:rPr lang="es-MX" sz="900" dirty="0" smtClean="0"/>
              <a:t>  En </a:t>
            </a:r>
            <a:r>
              <a:rPr lang="es-MX" sz="900" b="1" dirty="0" smtClean="0"/>
              <a:t>preescolares</a:t>
            </a:r>
            <a:r>
              <a:rPr lang="es-MX" sz="900" dirty="0" smtClean="0"/>
              <a:t> en un periodo de 13 años (1999-2012) la anemia </a:t>
            </a:r>
            <a:r>
              <a:rPr lang="es-MX" sz="900" b="1" dirty="0" smtClean="0"/>
              <a:t>disminuyó 9.5 </a:t>
            </a:r>
            <a:r>
              <a:rPr lang="es-MX" sz="900" b="1" dirty="0" err="1" smtClean="0"/>
              <a:t>pp</a:t>
            </a:r>
            <a:r>
              <a:rPr lang="es-MX" sz="900" dirty="0" smtClean="0"/>
              <a:t> </a:t>
            </a:r>
            <a:r>
              <a:rPr lang="es-MX" sz="900" b="1" dirty="0" smtClean="0"/>
              <a:t>en la zona centro del país. Es el grupo con mayor prevalencia.</a:t>
            </a:r>
          </a:p>
          <a:p>
            <a:pPr algn="just">
              <a:buFont typeface="Arial" pitchFamily="34" charset="0"/>
              <a:buChar char="•"/>
            </a:pPr>
            <a:r>
              <a:rPr lang="es-MX" sz="900" dirty="0" smtClean="0"/>
              <a:t> En </a:t>
            </a:r>
            <a:r>
              <a:rPr lang="es-MX" sz="900" b="1" dirty="0" smtClean="0"/>
              <a:t>escolares</a:t>
            </a:r>
            <a:r>
              <a:rPr lang="es-MX" sz="900" dirty="0" smtClean="0"/>
              <a:t> en el mismo periodo (1999-2012), la anemia </a:t>
            </a:r>
            <a:r>
              <a:rPr lang="es-MX" sz="900" b="1" dirty="0" smtClean="0"/>
              <a:t>disminuyó 5 </a:t>
            </a:r>
            <a:r>
              <a:rPr lang="es-MX" sz="900" b="1" dirty="0" err="1" smtClean="0"/>
              <a:t>pp</a:t>
            </a:r>
            <a:r>
              <a:rPr lang="es-MX" sz="900" b="1" dirty="0" smtClean="0"/>
              <a:t> </a:t>
            </a:r>
            <a:r>
              <a:rPr lang="es-MX" sz="900" dirty="0" smtClean="0"/>
              <a:t>en el centro del país.</a:t>
            </a:r>
          </a:p>
          <a:p>
            <a:pPr algn="just">
              <a:buFont typeface="Arial" pitchFamily="34" charset="0"/>
              <a:buNone/>
            </a:pPr>
            <a:endParaRPr lang="es-MX" sz="900" dirty="0" smtClean="0"/>
          </a:p>
          <a:p>
            <a:r>
              <a:rPr lang="es-MX" sz="900" dirty="0" smtClean="0"/>
              <a:t>Las estrategias</a:t>
            </a:r>
            <a:r>
              <a:rPr lang="es-MX" sz="900" baseline="0" dirty="0" smtClean="0"/>
              <a:t> para prevención de anemia deben comprender:</a:t>
            </a:r>
          </a:p>
          <a:p>
            <a:pPr>
              <a:buFont typeface="Arial" pitchFamily="34" charset="0"/>
              <a:buChar char="•"/>
            </a:pPr>
            <a:r>
              <a:rPr lang="es-MX" sz="900" baseline="0" dirty="0" smtClean="0"/>
              <a:t> </a:t>
            </a:r>
            <a:r>
              <a:rPr lang="es-MX" sz="900" dirty="0" smtClean="0"/>
              <a:t>orientación alimentaria, dirigida a fomentar el consumo de una dieta con alto contenido de hierro y otros nutrientes y bajo contenido de elementos que interfieren con la absorción del hierro,</a:t>
            </a:r>
          </a:p>
          <a:p>
            <a:pPr>
              <a:buFont typeface="Arial" pitchFamily="34" charset="0"/>
              <a:buChar char="•"/>
            </a:pPr>
            <a:r>
              <a:rPr lang="es-MX" sz="900" dirty="0" smtClean="0"/>
              <a:t> disminución en el consumo de calorías vacías y </a:t>
            </a:r>
          </a:p>
          <a:p>
            <a:pPr>
              <a:buFont typeface="Arial" pitchFamily="34" charset="0"/>
              <a:buChar char="•"/>
            </a:pPr>
            <a:r>
              <a:rPr lang="es-MX" sz="900" dirty="0" smtClean="0"/>
              <a:t> disponibilidad de alimentos enriquecidos o suplementos con hierro.</a:t>
            </a:r>
            <a:endParaRPr lang="es-MX" sz="900" dirty="0"/>
          </a:p>
        </p:txBody>
      </p:sp>
      <p:sp>
        <p:nvSpPr>
          <p:cNvPr id="4" name="3 Marcador de número de diapositiva"/>
          <p:cNvSpPr>
            <a:spLocks noGrp="1"/>
          </p:cNvSpPr>
          <p:nvPr>
            <p:ph type="sldNum" sz="quarter" idx="10"/>
          </p:nvPr>
        </p:nvSpPr>
        <p:spPr/>
        <p:txBody>
          <a:bodyPr/>
          <a:lstStyle/>
          <a:p>
            <a:fld id="{31276810-C064-4FA2-9CCF-457B82A6D6F4}" type="slidenum">
              <a:rPr lang="es-MX" smtClean="0"/>
              <a:pPr/>
              <a:t>7</a:t>
            </a:fld>
            <a:endParaRPr lang="es-MX"/>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lgn="just">
              <a:buFont typeface="Arial" pitchFamily="34" charset="0"/>
              <a:buChar char="•"/>
            </a:pPr>
            <a:r>
              <a:rPr lang="es-MX" sz="1200" dirty="0" smtClean="0"/>
              <a:t>Mujeres embarazadas: grupos con mayor prevalencia fueron el de 12 a 19 años (19.6%) y el de 30 a 39 años (19.0%). </a:t>
            </a:r>
          </a:p>
          <a:p>
            <a:pPr algn="just">
              <a:buFont typeface="Arial" pitchFamily="34" charset="0"/>
              <a:buChar char="•"/>
            </a:pPr>
            <a:r>
              <a:rPr lang="es-MX" sz="1200" dirty="0" smtClean="0"/>
              <a:t> Mujeres no embarazadas: grupos más afectados fueron los de 40 a 49 años (16.2%) y el de 30 a 39 años (13.3%).</a:t>
            </a:r>
          </a:p>
          <a:p>
            <a:pPr algn="just">
              <a:buFont typeface="Arial" pitchFamily="34" charset="0"/>
              <a:buChar char="•"/>
            </a:pPr>
            <a:r>
              <a:rPr lang="es-MX" sz="1200" dirty="0" smtClean="0"/>
              <a:t> En un lapso de 13 años, la disminución en la prevalencia de anemia ha sido mayor en las mujeres embarazadas de las áreas urbanas (15.3 </a:t>
            </a:r>
            <a:r>
              <a:rPr lang="es-MX" sz="1200" dirty="0" err="1" smtClean="0"/>
              <a:t>pp</a:t>
            </a:r>
            <a:r>
              <a:rPr lang="es-MX" sz="1200" dirty="0" smtClean="0"/>
              <a:t>) en contraste con las que habitan en áreas rurales (8.9 </a:t>
            </a:r>
            <a:r>
              <a:rPr lang="es-MX" sz="1200" dirty="0" err="1" smtClean="0"/>
              <a:t>pp</a:t>
            </a:r>
            <a:r>
              <a:rPr lang="es-MX" sz="1200" dirty="0" smtClean="0"/>
              <a:t>).</a:t>
            </a:r>
          </a:p>
          <a:p>
            <a:pPr algn="just">
              <a:buFont typeface="Arial" pitchFamily="34" charset="0"/>
              <a:buChar char="•"/>
            </a:pPr>
            <a:r>
              <a:rPr lang="es-MX" sz="1200" dirty="0" smtClean="0"/>
              <a:t> Las regiones </a:t>
            </a:r>
            <a:r>
              <a:rPr lang="es-MX" sz="1200" b="1" dirty="0" smtClean="0"/>
              <a:t>centro, Ciudad de México y sur </a:t>
            </a:r>
            <a:r>
              <a:rPr lang="es-MX" sz="1200" dirty="0" smtClean="0"/>
              <a:t>del país tuvieron una </a:t>
            </a:r>
            <a:r>
              <a:rPr lang="es-MX" sz="1200" b="1" dirty="0" smtClean="0"/>
              <a:t>disminución en la prevalencia </a:t>
            </a:r>
            <a:r>
              <a:rPr lang="es-MX" sz="1200" dirty="0" smtClean="0"/>
              <a:t>de anemia de </a:t>
            </a:r>
            <a:r>
              <a:rPr lang="es-MX" sz="1200" b="1" dirty="0" smtClean="0"/>
              <a:t>10 pp</a:t>
            </a:r>
            <a:r>
              <a:rPr lang="es-MX" sz="1200" dirty="0" smtClean="0"/>
              <a:t>.</a:t>
            </a:r>
            <a:r>
              <a:rPr lang="es-MX" sz="1200" b="1" dirty="0" smtClean="0"/>
              <a:t>, en contraste la Región Norte que fue de  24 pp.</a:t>
            </a:r>
          </a:p>
          <a:p>
            <a:endParaRPr lang="es-MX" dirty="0"/>
          </a:p>
        </p:txBody>
      </p:sp>
      <p:sp>
        <p:nvSpPr>
          <p:cNvPr id="4" name="3 Marcador de número de diapositiva"/>
          <p:cNvSpPr>
            <a:spLocks noGrp="1"/>
          </p:cNvSpPr>
          <p:nvPr>
            <p:ph type="sldNum" sz="quarter" idx="10"/>
          </p:nvPr>
        </p:nvSpPr>
        <p:spPr/>
        <p:txBody>
          <a:bodyPr/>
          <a:lstStyle/>
          <a:p>
            <a:fld id="{31276810-C064-4FA2-9CCF-457B82A6D6F4}" type="slidenum">
              <a:rPr lang="es-MX" smtClean="0"/>
              <a:pPr/>
              <a:t>8</a:t>
            </a:fld>
            <a:endParaRPr lang="es-MX"/>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31276810-C064-4FA2-9CCF-457B82A6D6F4}" type="slidenum">
              <a:rPr lang="es-MX" smtClean="0"/>
              <a:pPr/>
              <a:t>9</a:t>
            </a:fld>
            <a:endParaRPr lang="es-MX"/>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a:t>La Cruzada Nacional contra el Hambre es una estrategia de inclusión y bienestar social que pretende abatir la pobreza, la desnutrición y la marginación social en México. </a:t>
            </a:r>
            <a:r>
              <a:rPr lang="es-MX" b="0" dirty="0" smtClean="0"/>
              <a:t>El propósito de la Cruzada es c</a:t>
            </a:r>
            <a:r>
              <a:rPr lang="es-MX" dirty="0">
                <a:solidFill>
                  <a:schemeClr val="bg1"/>
                </a:solidFill>
              </a:rPr>
              <a:t>onjuntar esfuerzos y recursos de la Federación, las entidades federativas y los municipios, así como de los sectores público, social y privado y de organismos e instituciones  internacionales, para el cumplimiento de los objetivos.</a:t>
            </a:r>
          </a:p>
          <a:p>
            <a:endParaRPr lang="es-MX" b="0" dirty="0" smtClean="0"/>
          </a:p>
          <a:p>
            <a:pPr defTabSz="932505">
              <a:defRPr/>
            </a:pPr>
            <a:r>
              <a:rPr lang="es-MX" dirty="0"/>
              <a:t>La coordinación para su implementación es responsabilidad de la Secretaría de Desarrollo Social quien preside l</a:t>
            </a:r>
            <a:r>
              <a:rPr lang="es-MX" b="0" dirty="0" smtClean="0"/>
              <a:t>a comisión intersecretarial de la Cruzada contra el Hambre, con el objeto de coordinar, articular y complementar las acciones, programas y recursos necesarios </a:t>
            </a:r>
            <a:r>
              <a:rPr lang="es-MX" dirty="0" smtClean="0"/>
              <a:t>para el cumplimiento de los objetivos.</a:t>
            </a:r>
            <a:r>
              <a:rPr lang="es-MX" baseline="0" dirty="0" smtClean="0"/>
              <a:t> </a:t>
            </a:r>
          </a:p>
          <a:p>
            <a:pPr defTabSz="932505">
              <a:defRPr/>
            </a:pPr>
            <a:endParaRPr lang="es-MX" dirty="0" smtClean="0"/>
          </a:p>
        </p:txBody>
      </p:sp>
      <p:sp>
        <p:nvSpPr>
          <p:cNvPr id="4" name="3 Marcador de número de diapositiva"/>
          <p:cNvSpPr>
            <a:spLocks noGrp="1"/>
          </p:cNvSpPr>
          <p:nvPr>
            <p:ph type="sldNum" sz="quarter" idx="10"/>
          </p:nvPr>
        </p:nvSpPr>
        <p:spPr/>
        <p:txBody>
          <a:bodyPr/>
          <a:lstStyle/>
          <a:p>
            <a:fld id="{5827F26D-1126-4A94-AC8D-CC1FB3D487B8}" type="slidenum">
              <a:rPr lang="es-MX" smtClean="0">
                <a:solidFill>
                  <a:prstClr val="black"/>
                </a:solidFill>
              </a:rPr>
              <a:pPr/>
              <a:t>11</a:t>
            </a:fld>
            <a:endParaRPr lang="es-MX">
              <a:solidFill>
                <a:prstClr val="black"/>
              </a:solidFill>
            </a:endParaRPr>
          </a:p>
        </p:txBody>
      </p:sp>
    </p:spTree>
    <p:extLst>
      <p:ext uri="{BB962C8B-B14F-4D97-AF65-F5344CB8AC3E}">
        <p14:creationId xmlns:p14="http://schemas.microsoft.com/office/powerpoint/2010/main" xmlns="" val="1668056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63582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695514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787443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946D7CF9-D0D7-459B-A656-1D25F7C31F37}" type="datetimeFigureOut">
              <a:rPr lang="es-MX" smtClean="0">
                <a:solidFill>
                  <a:prstClr val="black"/>
                </a:solidFill>
              </a:rPr>
              <a:pPr/>
              <a:t>06/09/2013</a:t>
            </a:fld>
            <a:endParaRPr lang="es-MX">
              <a:solidFill>
                <a:prstClr val="black"/>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MX">
              <a:solidFill>
                <a:prstClr val="black"/>
              </a:solidFill>
            </a:endParaRPr>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9AABFF04-92DA-47AD-9918-7F455C029D14}" type="slidenum">
              <a:rPr lang="es-MX" smtClean="0">
                <a:solidFill>
                  <a:prstClr val="black"/>
                </a:solidFill>
              </a:rPr>
              <a:pPr/>
              <a:t>‹Nº›</a:t>
            </a:fld>
            <a:endParaRPr lang="es-MX">
              <a:solidFill>
                <a:prstClr val="black"/>
              </a:solidFill>
            </a:endParaRPr>
          </a:p>
        </p:txBody>
      </p:sp>
    </p:spTree>
    <p:extLst>
      <p:ext uri="{BB962C8B-B14F-4D97-AF65-F5344CB8AC3E}">
        <p14:creationId xmlns:p14="http://schemas.microsoft.com/office/powerpoint/2010/main" xmlns="" val="39930453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2_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1E47324C-3A64-4640-B528-028CB6F41FDC}" type="datetimeFigureOut">
              <a:rPr lang="es-MX" smtClean="0">
                <a:solidFill>
                  <a:prstClr val="black"/>
                </a:solidFill>
              </a:rPr>
              <a:pPr/>
              <a:t>06/09/2013</a:t>
            </a:fld>
            <a:endParaRPr lang="es-MX">
              <a:solidFill>
                <a:prstClr val="black"/>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MX">
              <a:solidFill>
                <a:prstClr val="black"/>
              </a:solidFill>
            </a:endParaRPr>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5CB4E835-FF6E-4336-96DA-B63866BC7C06}" type="slidenum">
              <a:rPr lang="es-MX" smtClean="0">
                <a:solidFill>
                  <a:prstClr val="black"/>
                </a:solidFill>
              </a:rPr>
              <a:pPr/>
              <a:t>‹Nº›</a:t>
            </a:fld>
            <a:endParaRPr lang="es-MX">
              <a:solidFill>
                <a:prstClr val="black"/>
              </a:solidFill>
            </a:endParaRPr>
          </a:p>
        </p:txBody>
      </p:sp>
    </p:spTree>
    <p:extLst>
      <p:ext uri="{BB962C8B-B14F-4D97-AF65-F5344CB8AC3E}">
        <p14:creationId xmlns:p14="http://schemas.microsoft.com/office/powerpoint/2010/main" xmlns="" val="9873373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1E47324C-3A64-4640-B528-028CB6F41FDC}" type="datetimeFigureOut">
              <a:rPr lang="es-MX" smtClean="0">
                <a:solidFill>
                  <a:prstClr val="black"/>
                </a:solidFill>
              </a:rPr>
              <a:pPr/>
              <a:t>06/09/2013</a:t>
            </a:fld>
            <a:endParaRPr lang="es-MX">
              <a:solidFill>
                <a:prstClr val="black"/>
              </a:solidFill>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MX">
              <a:solidFill>
                <a:prstClr val="black"/>
              </a:solidFill>
            </a:endParaRPr>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5CB4E835-FF6E-4336-96DA-B63866BC7C06}" type="slidenum">
              <a:rPr lang="es-MX" smtClean="0">
                <a:solidFill>
                  <a:prstClr val="black"/>
                </a:solidFill>
              </a:rPr>
              <a:pPr/>
              <a:t>‹Nº›</a:t>
            </a:fld>
            <a:endParaRPr lang="es-MX">
              <a:solidFill>
                <a:prstClr val="black"/>
              </a:solidFill>
            </a:endParaRPr>
          </a:p>
        </p:txBody>
      </p:sp>
    </p:spTree>
    <p:extLst>
      <p:ext uri="{BB962C8B-B14F-4D97-AF65-F5344CB8AC3E}">
        <p14:creationId xmlns:p14="http://schemas.microsoft.com/office/powerpoint/2010/main" xmlns="" val="7312859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0"/>
            <a:ext cx="8229600" cy="4525963"/>
          </a:xfrm>
          <a:prstGeom prst="rect">
            <a:avLst/>
          </a:prstGeom>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MX" dirty="0"/>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38958F6C-5B25-4301-B702-A3B2A256B162}" type="datetimeFigureOut">
              <a:rPr lang="es-MX" smtClean="0">
                <a:solidFill>
                  <a:prstClr val="black"/>
                </a:solidFill>
              </a:rPr>
              <a:pPr/>
              <a:t>06/09/2013</a:t>
            </a:fld>
            <a:endParaRPr lang="es-MX">
              <a:solidFill>
                <a:prstClr val="black"/>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MX">
              <a:solidFill>
                <a:prstClr val="black"/>
              </a:solidFill>
            </a:endParaRPr>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E6B46EAB-8936-4F9C-873E-1DC0495ABF6E}" type="slidenum">
              <a:rPr lang="es-MX" smtClean="0">
                <a:solidFill>
                  <a:prstClr val="black"/>
                </a:solidFill>
              </a:rPr>
              <a:pPr/>
              <a:t>‹Nº›</a:t>
            </a:fld>
            <a:endParaRPr lang="es-MX">
              <a:solidFill>
                <a:prstClr val="black"/>
              </a:solidFill>
            </a:endParaRPr>
          </a:p>
        </p:txBody>
      </p:sp>
    </p:spTree>
    <p:extLst>
      <p:ext uri="{BB962C8B-B14F-4D97-AF65-F5344CB8AC3E}">
        <p14:creationId xmlns:p14="http://schemas.microsoft.com/office/powerpoint/2010/main" xmlns="" val="517830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946D7CF9-D0D7-459B-A656-1D25F7C31F37}" type="datetimeFigureOut">
              <a:rPr lang="es-MX" smtClean="0"/>
              <a:pPr/>
              <a:t>06/09/2013</a:t>
            </a:fld>
            <a:endParaRPr lang="es-MX"/>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9AABFF04-92DA-47AD-9918-7F455C029D14}"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2_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1E47324C-3A64-4640-B528-028CB6F41FDC}" type="datetimeFigureOut">
              <a:rPr lang="es-MX" smtClean="0"/>
              <a:pPr/>
              <a:t>06/09/2013</a:t>
            </a:fld>
            <a:endParaRPr lang="es-MX"/>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5CB4E835-FF6E-4336-96DA-B63866BC7C06}" type="slidenum">
              <a:rPr lang="es-MX" smtClean="0"/>
              <a:pPr/>
              <a:t>‹Nº›</a:t>
            </a:fld>
            <a:endParaRPr lang="es-MX"/>
          </a:p>
        </p:txBody>
      </p:sp>
    </p:spTree>
    <p:extLst>
      <p:ext uri="{BB962C8B-B14F-4D97-AF65-F5344CB8AC3E}">
        <p14:creationId xmlns:p14="http://schemas.microsoft.com/office/powerpoint/2010/main" xmlns="" val="3842714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8_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dirty="0"/>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F4D4A5B3-5D7B-894F-B231-6C6D872C7C3B}" type="datetimeFigureOut">
              <a:rPr lang="es-ES" smtClean="0"/>
              <a:pPr/>
              <a:t>06/09/2013</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D1582463-D628-594C-BEB0-B79721438701}" type="slidenum">
              <a:rPr lang="es-ES" smtClean="0"/>
              <a:pPr/>
              <a:t>‹Nº›</a:t>
            </a:fld>
            <a:endParaRPr lang="es-ES"/>
          </a:p>
        </p:txBody>
      </p:sp>
    </p:spTree>
    <p:extLst>
      <p:ext uri="{BB962C8B-B14F-4D97-AF65-F5344CB8AC3E}">
        <p14:creationId xmlns:p14="http://schemas.microsoft.com/office/powerpoint/2010/main" xmlns="" val="2796837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4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108469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5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890027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3_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0"/>
            <a:ext cx="8229600" cy="4525963"/>
          </a:xfrm>
          <a:prstGeom prst="rect">
            <a:avLst/>
          </a:prstGeom>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MX" dirty="0"/>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38958F6C-5B25-4301-B702-A3B2A256B162}" type="datetimeFigureOut">
              <a:rPr lang="es-MX" smtClean="0"/>
              <a:pPr/>
              <a:t>06/09/2013</a:t>
            </a:fld>
            <a:endParaRPr lang="es-MX"/>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E6B46EAB-8936-4F9C-873E-1DC0495ABF6E}" type="slidenum">
              <a:rPr lang="es-MX" smtClean="0"/>
              <a:pPr/>
              <a:t>‹Nº›</a:t>
            </a:fld>
            <a:endParaRPr lang="es-MX"/>
          </a:p>
        </p:txBody>
      </p:sp>
    </p:spTree>
    <p:extLst>
      <p:ext uri="{BB962C8B-B14F-4D97-AF65-F5344CB8AC3E}">
        <p14:creationId xmlns:p14="http://schemas.microsoft.com/office/powerpoint/2010/main" xmlns="" val="2065175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4_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0"/>
            <a:ext cx="8229600" cy="4525963"/>
          </a:xfrm>
          <a:prstGeom prst="rect">
            <a:avLst/>
          </a:prstGeom>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MX" dirty="0"/>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38958F6C-5B25-4301-B702-A3B2A256B162}" type="datetimeFigureOut">
              <a:rPr lang="es-MX" smtClean="0"/>
              <a:pPr/>
              <a:t>06/09/2013</a:t>
            </a:fld>
            <a:endParaRPr lang="es-MX"/>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E6B46EAB-8936-4F9C-873E-1DC0495ABF6E}" type="slidenum">
              <a:rPr lang="es-MX" smtClean="0"/>
              <a:pPr/>
              <a:t>‹Nº›</a:t>
            </a:fld>
            <a:endParaRPr lang="es-MX"/>
          </a:p>
        </p:txBody>
      </p:sp>
    </p:spTree>
    <p:extLst>
      <p:ext uri="{BB962C8B-B14F-4D97-AF65-F5344CB8AC3E}">
        <p14:creationId xmlns:p14="http://schemas.microsoft.com/office/powerpoint/2010/main" xmlns="" val="3336045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5_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0"/>
            <a:ext cx="8229600" cy="4525963"/>
          </a:xfrm>
          <a:prstGeom prst="rect">
            <a:avLst/>
          </a:prstGeom>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MX" dirty="0"/>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38958F6C-5B25-4301-B702-A3B2A256B162}" type="datetimeFigureOut">
              <a:rPr lang="es-MX" smtClean="0"/>
              <a:pPr/>
              <a:t>06/09/2013</a:t>
            </a:fld>
            <a:endParaRPr lang="es-MX"/>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E6B46EAB-8936-4F9C-873E-1DC0495ABF6E}" type="slidenum">
              <a:rPr lang="es-MX" smtClean="0"/>
              <a:pPr/>
              <a:t>‹Nº›</a:t>
            </a:fld>
            <a:endParaRPr lang="es-MX"/>
          </a:p>
        </p:txBody>
      </p:sp>
    </p:spTree>
    <p:extLst>
      <p:ext uri="{BB962C8B-B14F-4D97-AF65-F5344CB8AC3E}">
        <p14:creationId xmlns:p14="http://schemas.microsoft.com/office/powerpoint/2010/main" xmlns="" val="2802682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1.jpe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2.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6 Imagen"/>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6565396" y="0"/>
            <a:ext cx="2579700" cy="1052736"/>
          </a:xfrm>
          <a:prstGeom prst="rect">
            <a:avLst/>
          </a:prstGeom>
        </p:spPr>
      </p:pic>
      <p:sp>
        <p:nvSpPr>
          <p:cNvPr id="8" name="7 Rectángulo"/>
          <p:cNvSpPr/>
          <p:nvPr/>
        </p:nvSpPr>
        <p:spPr>
          <a:xfrm>
            <a:off x="0" y="1046206"/>
            <a:ext cx="9145096" cy="45719"/>
          </a:xfrm>
          <a:prstGeom prst="rect">
            <a:avLst/>
          </a:prstGeom>
          <a:solidFill>
            <a:schemeClr val="bg1"/>
          </a:solidFill>
          <a:ln>
            <a:noFill/>
          </a:ln>
          <a:effectLst>
            <a:outerShdw blurRad="50800" dist="38100" dir="8100000" algn="t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8 Rectángulo"/>
          <p:cNvSpPr/>
          <p:nvPr/>
        </p:nvSpPr>
        <p:spPr>
          <a:xfrm rot="10800000">
            <a:off x="-13704" y="6669360"/>
            <a:ext cx="9145096" cy="45719"/>
          </a:xfrm>
          <a:prstGeom prst="rect">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xmlns="" val="25984244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73" r:id="rId4"/>
    <p:sldLayoutId id="2147483676" r:id="rId5"/>
    <p:sldLayoutId id="2147483677" r:id="rId6"/>
    <p:sldLayoutId id="2147483678" r:id="rId7"/>
    <p:sldLayoutId id="2147483679" r:id="rId8"/>
    <p:sldLayoutId id="2147483680" r:id="rId9"/>
    <p:sldLayoutId id="2147483681"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6 Imagen"/>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6565396" y="0"/>
            <a:ext cx="2579700" cy="1052736"/>
          </a:xfrm>
          <a:prstGeom prst="rect">
            <a:avLst/>
          </a:prstGeom>
        </p:spPr>
      </p:pic>
      <p:sp>
        <p:nvSpPr>
          <p:cNvPr id="8" name="7 Rectángulo"/>
          <p:cNvSpPr/>
          <p:nvPr/>
        </p:nvSpPr>
        <p:spPr>
          <a:xfrm>
            <a:off x="0" y="1046206"/>
            <a:ext cx="9145096" cy="45719"/>
          </a:xfrm>
          <a:prstGeom prst="rect">
            <a:avLst/>
          </a:prstGeom>
          <a:solidFill>
            <a:schemeClr val="bg1"/>
          </a:solidFill>
          <a:ln>
            <a:noFill/>
          </a:ln>
          <a:effectLst>
            <a:outerShdw blurRad="50800" dist="38100" dir="8100000" algn="t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9" name="8 Rectángulo"/>
          <p:cNvSpPr/>
          <p:nvPr/>
        </p:nvSpPr>
        <p:spPr>
          <a:xfrm rot="10800000">
            <a:off x="-13704" y="6669360"/>
            <a:ext cx="9145096" cy="45719"/>
          </a:xfrm>
          <a:prstGeom prst="rect">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Tree>
    <p:extLst>
      <p:ext uri="{BB962C8B-B14F-4D97-AF65-F5344CB8AC3E}">
        <p14:creationId xmlns:p14="http://schemas.microsoft.com/office/powerpoint/2010/main" xmlns="" val="160208065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hyperlink" Target="http://www.sedesol.gob.mx/es/SEDESOL/Mapa" TargetMode="External"/><Relationship Id="rId2" Type="http://schemas.openxmlformats.org/officeDocument/2006/relationships/hyperlink" Target="http://sinhambre.gob.mx/" TargetMode="External"/><Relationship Id="rId1" Type="http://schemas.openxmlformats.org/officeDocument/2006/relationships/slideLayout" Target="../slideLayouts/slideLayout9.xml"/><Relationship Id="rId6" Type="http://schemas.openxmlformats.org/officeDocument/2006/relationships/image" Target="../media/image3.jpeg"/><Relationship Id="rId5" Type="http://schemas.openxmlformats.org/officeDocument/2006/relationships/image" Target="../media/image5.jpeg"/><Relationship Id="rId4" Type="http://schemas.openxmlformats.org/officeDocument/2006/relationships/hyperlink" Target="http://www.dof.gob.mx/nota_detalle.php?codigo=5285363&amp;fecha=22/01/2013"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5.jpe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923928" y="5877272"/>
            <a:ext cx="5220072" cy="1015663"/>
          </a:xfrm>
          <a:prstGeom prst="rect">
            <a:avLst/>
          </a:prstGeom>
          <a:noFill/>
        </p:spPr>
        <p:txBody>
          <a:bodyPr wrap="square" rtlCol="0">
            <a:spAutoFit/>
          </a:bodyPr>
          <a:lstStyle/>
          <a:p>
            <a:pPr algn="r"/>
            <a:r>
              <a:rPr lang="es-MX" sz="2000" b="1" i="1" dirty="0" smtClean="0"/>
              <a:t>Zaira Valderrama Álvarez</a:t>
            </a:r>
          </a:p>
          <a:p>
            <a:pPr algn="r"/>
            <a:r>
              <a:rPr lang="es-MX" sz="2000" b="1" i="1" dirty="0" smtClean="0"/>
              <a:t>Tequisquiapan, </a:t>
            </a:r>
            <a:r>
              <a:rPr lang="es-MX" sz="2000" b="1" i="1" dirty="0" err="1" smtClean="0"/>
              <a:t>Queretaro</a:t>
            </a:r>
            <a:r>
              <a:rPr lang="es-MX" sz="2000" b="1" i="1" dirty="0" smtClean="0"/>
              <a:t>. </a:t>
            </a:r>
          </a:p>
          <a:p>
            <a:pPr algn="r"/>
            <a:r>
              <a:rPr lang="es-MX" sz="2000" b="1" i="1" dirty="0" smtClean="0"/>
              <a:t>6 de septiembre, 2013</a:t>
            </a:r>
            <a:r>
              <a:rPr lang="es-MX" sz="2000" b="1" i="1" u="sng" dirty="0" smtClean="0"/>
              <a:t>.</a:t>
            </a:r>
            <a:endParaRPr lang="es-MX" sz="2000" b="1" i="1" u="sng" dirty="0"/>
          </a:p>
        </p:txBody>
      </p:sp>
      <p:pic>
        <p:nvPicPr>
          <p:cNvPr id="6" name="Imagen 1" descr="portada_morada.jpg"/>
          <p:cNvPicPr>
            <a:picLocks noChangeAspect="1"/>
          </p:cNvPicPr>
          <p:nvPr/>
        </p:nvPicPr>
        <p:blipFill rotWithShape="1">
          <a:blip r:embed="rId2" cstate="print">
            <a:extLst>
              <a:ext uri="{28A0092B-C50C-407E-A947-70E740481C1C}">
                <a14:useLocalDpi xmlns:a14="http://schemas.microsoft.com/office/drawing/2010/main" xmlns="" val="0"/>
              </a:ext>
            </a:extLst>
          </a:blip>
          <a:srcRect b="44000"/>
          <a:stretch/>
        </p:blipFill>
        <p:spPr bwMode="auto">
          <a:xfrm>
            <a:off x="0" y="2060848"/>
            <a:ext cx="9180512" cy="3840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1 Rectángulo"/>
          <p:cNvSpPr/>
          <p:nvPr/>
        </p:nvSpPr>
        <p:spPr>
          <a:xfrm>
            <a:off x="0" y="0"/>
            <a:ext cx="9144000" cy="8367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 name="Imagen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95736" y="404664"/>
            <a:ext cx="4740601" cy="111431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961541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7 Grupo"/>
          <p:cNvGrpSpPr/>
          <p:nvPr/>
        </p:nvGrpSpPr>
        <p:grpSpPr>
          <a:xfrm>
            <a:off x="503548" y="1771075"/>
            <a:ext cx="8352928" cy="4013045"/>
            <a:chOff x="467544" y="1124744"/>
            <a:chExt cx="8352928" cy="4013045"/>
          </a:xfrm>
        </p:grpSpPr>
        <p:pic>
          <p:nvPicPr>
            <p:cNvPr id="4" name="Picture 2"/>
            <p:cNvPicPr>
              <a:picLocks noChangeAspect="1" noChangeArrowheads="1"/>
            </p:cNvPicPr>
            <p:nvPr/>
          </p:nvPicPr>
          <p:blipFill>
            <a:blip r:embed="rId2" cstate="print"/>
            <a:srcRect t="16171" r="2048"/>
            <a:stretch>
              <a:fillRect/>
            </a:stretch>
          </p:blipFill>
          <p:spPr bwMode="auto">
            <a:xfrm>
              <a:off x="467544" y="1484784"/>
              <a:ext cx="8352928" cy="3653005"/>
            </a:xfrm>
            <a:prstGeom prst="rect">
              <a:avLst/>
            </a:prstGeom>
            <a:noFill/>
            <a:ln w="9525">
              <a:noFill/>
              <a:miter lim="800000"/>
              <a:headEnd/>
              <a:tailEnd/>
            </a:ln>
          </p:spPr>
        </p:pic>
        <p:sp>
          <p:nvSpPr>
            <p:cNvPr id="7" name="6 Rectángulo"/>
            <p:cNvSpPr/>
            <p:nvPr/>
          </p:nvSpPr>
          <p:spPr>
            <a:xfrm>
              <a:off x="827584" y="1124744"/>
              <a:ext cx="7704856" cy="646331"/>
            </a:xfrm>
            <a:prstGeom prst="rect">
              <a:avLst/>
            </a:prstGeom>
          </p:spPr>
          <p:txBody>
            <a:bodyPr wrap="square">
              <a:spAutoFit/>
            </a:bodyPr>
            <a:lstStyle/>
            <a:p>
              <a:pPr algn="ctr"/>
              <a:r>
                <a:rPr lang="es-MX" b="1" dirty="0" smtClean="0"/>
                <a:t>Evolución (mensual) de la canasta alimentaria urbana y rural de enero 2005 a septiembre 2009</a:t>
              </a:r>
              <a:endParaRPr lang="es-MX" b="1" dirty="0"/>
            </a:p>
          </p:txBody>
        </p:sp>
      </p:grpSp>
      <p:grpSp>
        <p:nvGrpSpPr>
          <p:cNvPr id="9" name="8 Grupo"/>
          <p:cNvGrpSpPr/>
          <p:nvPr/>
        </p:nvGrpSpPr>
        <p:grpSpPr>
          <a:xfrm>
            <a:off x="0" y="157200"/>
            <a:ext cx="9144000" cy="738200"/>
            <a:chOff x="0" y="0"/>
            <a:chExt cx="9144000" cy="738200"/>
          </a:xfrm>
        </p:grpSpPr>
        <p:pic>
          <p:nvPicPr>
            <p:cNvPr id="10" name="Imagen 2" descr="pleca_morada.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719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Imagen 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20" y="19062"/>
              <a:ext cx="3059412" cy="719138"/>
            </a:xfrm>
            <a:prstGeom prst="rect">
              <a:avLst/>
            </a:prstGeom>
            <a:noFill/>
            <a:extLst>
              <a:ext uri="{909E8E84-426E-40DD-AFC4-6F175D3DCCD1}">
                <a14:hiddenFill xmlns:a14="http://schemas.microsoft.com/office/drawing/2010/main" xmlns="">
                  <a:solidFill>
                    <a:srgbClr val="FFFFFF"/>
                  </a:solidFill>
                </a14:hiddenFill>
              </a:ext>
            </a:extLst>
          </p:spPr>
        </p:pic>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428596" y="857232"/>
            <a:ext cx="8229600" cy="1143000"/>
          </a:xfrm>
        </p:spPr>
        <p:txBody>
          <a:bodyPr>
            <a:noAutofit/>
          </a:bodyPr>
          <a:lstStyle/>
          <a:p>
            <a:pPr marL="514350" indent="-514350"/>
            <a:r>
              <a:rPr lang="es-MX" sz="3600" b="1" dirty="0" smtClean="0"/>
              <a:t>Estrategia transversal e integral</a:t>
            </a:r>
            <a:br>
              <a:rPr lang="es-MX" sz="3600" b="1" dirty="0" smtClean="0"/>
            </a:br>
            <a:r>
              <a:rPr lang="es-MX" sz="2800" b="1" dirty="0" smtClean="0"/>
              <a:t>Comisión Intersecretarial </a:t>
            </a:r>
            <a:br>
              <a:rPr lang="es-MX" sz="2800" b="1" dirty="0" smtClean="0"/>
            </a:br>
            <a:r>
              <a:rPr lang="es-MX" sz="1800" b="1" dirty="0" smtClean="0"/>
              <a:t>Participan 19 entidades públicas</a:t>
            </a:r>
            <a:endParaRPr lang="es-ES_tradnl" sz="3600" dirty="0"/>
          </a:p>
        </p:txBody>
      </p:sp>
      <p:sp>
        <p:nvSpPr>
          <p:cNvPr id="2" name="1 Marcador de contenido"/>
          <p:cNvSpPr>
            <a:spLocks noGrp="1"/>
          </p:cNvSpPr>
          <p:nvPr>
            <p:ph sz="half" idx="1"/>
          </p:nvPr>
        </p:nvSpPr>
        <p:spPr>
          <a:xfrm>
            <a:off x="3071032" y="3216309"/>
            <a:ext cx="936104" cy="497937"/>
          </a:xfrm>
          <a:solidFill>
            <a:schemeClr val="bg1"/>
          </a:solidFill>
        </p:spPr>
        <p:txBody>
          <a:bodyPr>
            <a:normAutofit fontScale="92500"/>
          </a:bodyPr>
          <a:lstStyle/>
          <a:p>
            <a:pPr marL="0" indent="0">
              <a:buNone/>
            </a:pPr>
            <a:r>
              <a:rPr lang="es-ES_tradnl" sz="2400" b="1" dirty="0" smtClean="0">
                <a:solidFill>
                  <a:srgbClr val="800080"/>
                </a:solidFill>
              </a:rPr>
              <a:t>SENER</a:t>
            </a:r>
          </a:p>
          <a:p>
            <a:pPr marL="514350" indent="-514350">
              <a:buNone/>
            </a:pPr>
            <a:endParaRPr lang="es-MX" sz="2400" b="1" dirty="0">
              <a:solidFill>
                <a:srgbClr val="800080"/>
              </a:solidFill>
            </a:endParaRPr>
          </a:p>
        </p:txBody>
      </p:sp>
      <p:sp>
        <p:nvSpPr>
          <p:cNvPr id="8" name="7 Marcador de contenido"/>
          <p:cNvSpPr>
            <a:spLocks noGrp="1"/>
          </p:cNvSpPr>
          <p:nvPr>
            <p:ph sz="half" idx="2"/>
          </p:nvPr>
        </p:nvSpPr>
        <p:spPr>
          <a:xfrm>
            <a:off x="4223764" y="2714904"/>
            <a:ext cx="1220716" cy="481905"/>
          </a:xfrm>
        </p:spPr>
        <p:txBody>
          <a:bodyPr>
            <a:noAutofit/>
          </a:bodyPr>
          <a:lstStyle/>
          <a:p>
            <a:pPr marL="0" indent="0">
              <a:buNone/>
            </a:pPr>
            <a:r>
              <a:rPr lang="es-ES_tradnl" sz="2400" b="1" dirty="0" smtClean="0">
                <a:solidFill>
                  <a:srgbClr val="800080"/>
                </a:solidFill>
              </a:rPr>
              <a:t>SEDATU</a:t>
            </a:r>
          </a:p>
        </p:txBody>
      </p:sp>
      <p:grpSp>
        <p:nvGrpSpPr>
          <p:cNvPr id="10" name="9 Grupo"/>
          <p:cNvGrpSpPr/>
          <p:nvPr/>
        </p:nvGrpSpPr>
        <p:grpSpPr>
          <a:xfrm>
            <a:off x="0" y="0"/>
            <a:ext cx="9144000" cy="738200"/>
            <a:chOff x="0" y="0"/>
            <a:chExt cx="9144000" cy="738200"/>
          </a:xfrm>
        </p:grpSpPr>
        <p:pic>
          <p:nvPicPr>
            <p:cNvPr id="5" name="Imagen 2" descr="pleca_morada.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719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Imagen 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20" y="19062"/>
              <a:ext cx="3059412" cy="719138"/>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11" name="1 Marcador de contenido"/>
          <p:cNvSpPr txBox="1">
            <a:spLocks/>
          </p:cNvSpPr>
          <p:nvPr/>
        </p:nvSpPr>
        <p:spPr>
          <a:xfrm>
            <a:off x="7068080" y="3653886"/>
            <a:ext cx="1584176" cy="539508"/>
          </a:xfrm>
          <a:prstGeom prst="rect">
            <a:avLst/>
          </a:prstGeom>
          <a:solidFill>
            <a:schemeClr val="bg1"/>
          </a:solidFill>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Font typeface="Arial" pitchFamily="34" charset="0"/>
              <a:buNone/>
            </a:pPr>
            <a:r>
              <a:rPr lang="es-ES_tradnl" sz="2400" b="1" dirty="0" smtClean="0">
                <a:solidFill>
                  <a:srgbClr val="800080"/>
                </a:solidFill>
              </a:rPr>
              <a:t>SEMARNAT</a:t>
            </a:r>
          </a:p>
          <a:p>
            <a:pPr marL="514350" indent="-514350">
              <a:buFont typeface="Arial" pitchFamily="34" charset="0"/>
              <a:buNone/>
            </a:pPr>
            <a:endParaRPr lang="es-MX" sz="2400" b="1" dirty="0" smtClean="0">
              <a:solidFill>
                <a:srgbClr val="800080"/>
              </a:solidFill>
            </a:endParaRPr>
          </a:p>
          <a:p>
            <a:pPr marL="514350" indent="-514350">
              <a:buFont typeface="Arial" pitchFamily="34" charset="0"/>
              <a:buNone/>
            </a:pPr>
            <a:endParaRPr lang="es-MX" sz="2400" b="1" dirty="0">
              <a:solidFill>
                <a:srgbClr val="800080"/>
              </a:solidFill>
            </a:endParaRPr>
          </a:p>
        </p:txBody>
      </p:sp>
      <p:sp>
        <p:nvSpPr>
          <p:cNvPr id="14" name="1 Marcador de contenido"/>
          <p:cNvSpPr txBox="1">
            <a:spLocks/>
          </p:cNvSpPr>
          <p:nvPr/>
        </p:nvSpPr>
        <p:spPr>
          <a:xfrm>
            <a:off x="1880245" y="3232523"/>
            <a:ext cx="963563" cy="484509"/>
          </a:xfrm>
          <a:prstGeom prst="rect">
            <a:avLst/>
          </a:prstGeom>
          <a:solidFill>
            <a:schemeClr val="bg1"/>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Font typeface="Arial" pitchFamily="34" charset="0"/>
              <a:buNone/>
            </a:pPr>
            <a:r>
              <a:rPr lang="es-ES_tradnl" sz="2400" b="1" dirty="0" smtClean="0">
                <a:solidFill>
                  <a:srgbClr val="800080"/>
                </a:solidFill>
              </a:rPr>
              <a:t>SRE</a:t>
            </a:r>
          </a:p>
          <a:p>
            <a:pPr marL="514350" indent="-514350" algn="ctr">
              <a:buFont typeface="Arial" pitchFamily="34" charset="0"/>
              <a:buNone/>
            </a:pPr>
            <a:endParaRPr lang="es-MX" sz="2400" b="1" dirty="0">
              <a:solidFill>
                <a:srgbClr val="800080"/>
              </a:solidFill>
            </a:endParaRPr>
          </a:p>
        </p:txBody>
      </p:sp>
      <p:sp>
        <p:nvSpPr>
          <p:cNvPr id="15" name="1 Marcador de contenido"/>
          <p:cNvSpPr txBox="1">
            <a:spLocks/>
          </p:cNvSpPr>
          <p:nvPr/>
        </p:nvSpPr>
        <p:spPr>
          <a:xfrm>
            <a:off x="1945479" y="2420888"/>
            <a:ext cx="898329" cy="482557"/>
          </a:xfrm>
          <a:prstGeom prst="rect">
            <a:avLst/>
          </a:prstGeom>
          <a:solidFill>
            <a:schemeClr val="bg1"/>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Font typeface="Arial" pitchFamily="34" charset="0"/>
              <a:buNone/>
            </a:pPr>
            <a:r>
              <a:rPr lang="es-ES_tradnl" sz="2400" b="1" dirty="0" smtClean="0">
                <a:solidFill>
                  <a:srgbClr val="800080"/>
                </a:solidFill>
              </a:rPr>
              <a:t>SHCP</a:t>
            </a:r>
          </a:p>
          <a:p>
            <a:pPr marL="514350" indent="-514350">
              <a:buFont typeface="Arial" pitchFamily="34" charset="0"/>
              <a:buNone/>
            </a:pPr>
            <a:endParaRPr lang="es-MX" sz="2400" b="1" dirty="0" smtClean="0">
              <a:solidFill>
                <a:srgbClr val="800080"/>
              </a:solidFill>
            </a:endParaRPr>
          </a:p>
        </p:txBody>
      </p:sp>
      <p:sp>
        <p:nvSpPr>
          <p:cNvPr id="16" name="1 Marcador de contenido"/>
          <p:cNvSpPr txBox="1">
            <a:spLocks/>
          </p:cNvSpPr>
          <p:nvPr/>
        </p:nvSpPr>
        <p:spPr>
          <a:xfrm>
            <a:off x="2999025" y="6192173"/>
            <a:ext cx="1224136" cy="5358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Font typeface="Arial" pitchFamily="34" charset="0"/>
              <a:buNone/>
            </a:pPr>
            <a:r>
              <a:rPr lang="es-ES_tradnl" sz="2400" b="1" dirty="0" smtClean="0">
                <a:solidFill>
                  <a:srgbClr val="800080"/>
                </a:solidFill>
              </a:rPr>
              <a:t>SEMAR</a:t>
            </a:r>
          </a:p>
          <a:p>
            <a:pPr marL="514350" indent="-514350">
              <a:buFont typeface="Arial" pitchFamily="34" charset="0"/>
              <a:buNone/>
            </a:pPr>
            <a:endParaRPr lang="es-MX" sz="2400" b="1" dirty="0">
              <a:solidFill>
                <a:srgbClr val="800080"/>
              </a:solidFill>
            </a:endParaRPr>
          </a:p>
        </p:txBody>
      </p:sp>
      <p:sp>
        <p:nvSpPr>
          <p:cNvPr id="17" name="1 Marcador de contenido"/>
          <p:cNvSpPr txBox="1">
            <a:spLocks/>
          </p:cNvSpPr>
          <p:nvPr/>
        </p:nvSpPr>
        <p:spPr>
          <a:xfrm>
            <a:off x="3197118" y="2245152"/>
            <a:ext cx="1242670" cy="60778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Font typeface="Arial" pitchFamily="34" charset="0"/>
              <a:buNone/>
            </a:pPr>
            <a:r>
              <a:rPr lang="es-ES_tradnl" sz="2400" b="1" dirty="0" smtClean="0">
                <a:solidFill>
                  <a:srgbClr val="800080"/>
                </a:solidFill>
              </a:rPr>
              <a:t>SEDENA</a:t>
            </a:r>
          </a:p>
          <a:p>
            <a:pPr marL="514350" indent="-514350">
              <a:buFont typeface="Arial" pitchFamily="34" charset="0"/>
              <a:buNone/>
            </a:pPr>
            <a:endParaRPr lang="es-MX" sz="2400" b="1" dirty="0">
              <a:solidFill>
                <a:srgbClr val="800080"/>
              </a:solidFill>
            </a:endParaRPr>
          </a:p>
        </p:txBody>
      </p:sp>
      <p:sp>
        <p:nvSpPr>
          <p:cNvPr id="18" name="1 Marcador de contenido"/>
          <p:cNvSpPr txBox="1">
            <a:spLocks/>
          </p:cNvSpPr>
          <p:nvPr/>
        </p:nvSpPr>
        <p:spPr>
          <a:xfrm>
            <a:off x="551356" y="2714904"/>
            <a:ext cx="1088307" cy="502970"/>
          </a:xfrm>
          <a:prstGeom prst="rect">
            <a:avLst/>
          </a:prstGeom>
          <a:solidFill>
            <a:schemeClr val="bg1"/>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Font typeface="Arial" pitchFamily="34" charset="0"/>
              <a:buNone/>
            </a:pPr>
            <a:r>
              <a:rPr lang="es-ES_tradnl" sz="2400" b="1" dirty="0" smtClean="0">
                <a:solidFill>
                  <a:srgbClr val="800080"/>
                </a:solidFill>
              </a:rPr>
              <a:t>SEGOB</a:t>
            </a:r>
            <a:endParaRPr lang="es-MX" sz="2400" b="1" dirty="0">
              <a:solidFill>
                <a:srgbClr val="800080"/>
              </a:solidFill>
            </a:endParaRPr>
          </a:p>
        </p:txBody>
      </p:sp>
      <p:sp>
        <p:nvSpPr>
          <p:cNvPr id="19" name="1 Marcador de contenido"/>
          <p:cNvSpPr txBox="1">
            <a:spLocks/>
          </p:cNvSpPr>
          <p:nvPr/>
        </p:nvSpPr>
        <p:spPr>
          <a:xfrm>
            <a:off x="4285425" y="3694470"/>
            <a:ext cx="1403915" cy="498924"/>
          </a:xfrm>
          <a:prstGeom prst="rect">
            <a:avLst/>
          </a:prstGeom>
          <a:solidFill>
            <a:srgbClr val="800080"/>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Font typeface="Arial" pitchFamily="34" charset="0"/>
              <a:buNone/>
            </a:pPr>
            <a:r>
              <a:rPr lang="es-ES_tradnl" sz="2400" b="1" dirty="0" smtClean="0">
                <a:solidFill>
                  <a:prstClr val="white"/>
                </a:solidFill>
              </a:rPr>
              <a:t>SEDESOL</a:t>
            </a:r>
          </a:p>
          <a:p>
            <a:pPr marL="514350" indent="-514350" algn="ctr">
              <a:buFont typeface="Arial" pitchFamily="34" charset="0"/>
              <a:buNone/>
            </a:pPr>
            <a:endParaRPr lang="es-MX" sz="2400" b="1" dirty="0" smtClean="0">
              <a:solidFill>
                <a:prstClr val="white"/>
              </a:solidFill>
            </a:endParaRPr>
          </a:p>
          <a:p>
            <a:pPr marL="514350" indent="-514350" algn="ctr">
              <a:buFont typeface="Arial" pitchFamily="34" charset="0"/>
              <a:buNone/>
            </a:pPr>
            <a:endParaRPr lang="es-MX" sz="2400" b="1" dirty="0">
              <a:solidFill>
                <a:prstClr val="white"/>
              </a:solidFill>
            </a:endParaRPr>
          </a:p>
        </p:txBody>
      </p:sp>
      <p:sp>
        <p:nvSpPr>
          <p:cNvPr id="20" name="1 Marcador de contenido"/>
          <p:cNvSpPr txBox="1">
            <a:spLocks/>
          </p:cNvSpPr>
          <p:nvPr/>
        </p:nvSpPr>
        <p:spPr>
          <a:xfrm>
            <a:off x="357158" y="1916832"/>
            <a:ext cx="4038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514350" indent="-514350">
              <a:buFont typeface="Arial" pitchFamily="34" charset="0"/>
              <a:buNone/>
            </a:pPr>
            <a:endParaRPr lang="es-MX" sz="2400" b="1" dirty="0">
              <a:solidFill>
                <a:prstClr val="black"/>
              </a:solidFill>
            </a:endParaRPr>
          </a:p>
        </p:txBody>
      </p:sp>
      <p:sp>
        <p:nvSpPr>
          <p:cNvPr id="21" name="1 Marcador de contenido"/>
          <p:cNvSpPr txBox="1">
            <a:spLocks/>
          </p:cNvSpPr>
          <p:nvPr/>
        </p:nvSpPr>
        <p:spPr>
          <a:xfrm>
            <a:off x="1564776" y="5371059"/>
            <a:ext cx="1327542" cy="535868"/>
          </a:xfrm>
          <a:prstGeom prst="rect">
            <a:avLst/>
          </a:prstGeom>
          <a:solidFill>
            <a:schemeClr val="bg1"/>
          </a:solidFill>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Font typeface="Arial" pitchFamily="34" charset="0"/>
              <a:buNone/>
            </a:pPr>
            <a:r>
              <a:rPr lang="es-ES_tradnl" sz="2400" b="1" dirty="0" smtClean="0">
                <a:solidFill>
                  <a:srgbClr val="800080"/>
                </a:solidFill>
              </a:rPr>
              <a:t>SAGARPA</a:t>
            </a:r>
          </a:p>
          <a:p>
            <a:pPr marL="514350" indent="-514350">
              <a:buFont typeface="Arial" pitchFamily="34" charset="0"/>
              <a:buNone/>
            </a:pPr>
            <a:endParaRPr lang="es-MX" sz="2400" b="1" dirty="0" smtClean="0">
              <a:solidFill>
                <a:srgbClr val="800080"/>
              </a:solidFill>
            </a:endParaRPr>
          </a:p>
          <a:p>
            <a:pPr marL="514350" indent="-514350">
              <a:buFont typeface="Arial" pitchFamily="34" charset="0"/>
              <a:buNone/>
            </a:pPr>
            <a:endParaRPr lang="es-MX" sz="2400" b="1" dirty="0">
              <a:solidFill>
                <a:srgbClr val="800080"/>
              </a:solidFill>
            </a:endParaRPr>
          </a:p>
        </p:txBody>
      </p:sp>
      <p:sp>
        <p:nvSpPr>
          <p:cNvPr id="23" name="1 Marcador de contenido"/>
          <p:cNvSpPr txBox="1">
            <a:spLocks/>
          </p:cNvSpPr>
          <p:nvPr/>
        </p:nvSpPr>
        <p:spPr>
          <a:xfrm>
            <a:off x="4223161" y="4969677"/>
            <a:ext cx="936104" cy="497937"/>
          </a:xfrm>
          <a:prstGeom prst="rect">
            <a:avLst/>
          </a:prstGeom>
          <a:solidFill>
            <a:schemeClr val="bg1"/>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Font typeface="Arial" pitchFamily="34" charset="0"/>
              <a:buNone/>
            </a:pPr>
            <a:r>
              <a:rPr lang="es-ES_tradnl" sz="2400" b="1" dirty="0" smtClean="0">
                <a:solidFill>
                  <a:srgbClr val="800080"/>
                </a:solidFill>
              </a:rPr>
              <a:t>SE</a:t>
            </a:r>
          </a:p>
          <a:p>
            <a:pPr marL="514350" indent="-514350">
              <a:buFont typeface="Arial" pitchFamily="34" charset="0"/>
              <a:buNone/>
            </a:pPr>
            <a:endParaRPr lang="es-MX" sz="2400" b="1" dirty="0">
              <a:solidFill>
                <a:srgbClr val="800080"/>
              </a:solidFill>
            </a:endParaRPr>
          </a:p>
        </p:txBody>
      </p:sp>
      <p:sp>
        <p:nvSpPr>
          <p:cNvPr id="24" name="7 Marcador de contenido"/>
          <p:cNvSpPr txBox="1">
            <a:spLocks/>
          </p:cNvSpPr>
          <p:nvPr/>
        </p:nvSpPr>
        <p:spPr>
          <a:xfrm>
            <a:off x="6600028" y="2202361"/>
            <a:ext cx="648072" cy="4662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Font typeface="Arial" pitchFamily="34" charset="0"/>
              <a:buNone/>
            </a:pPr>
            <a:r>
              <a:rPr lang="es-ES_tradnl" sz="2400" b="1" dirty="0" smtClean="0">
                <a:solidFill>
                  <a:srgbClr val="800080"/>
                </a:solidFill>
              </a:rPr>
              <a:t>SCT</a:t>
            </a:r>
          </a:p>
        </p:txBody>
      </p:sp>
      <p:sp>
        <p:nvSpPr>
          <p:cNvPr id="25" name="7 Marcador de contenido"/>
          <p:cNvSpPr txBox="1">
            <a:spLocks/>
          </p:cNvSpPr>
          <p:nvPr/>
        </p:nvSpPr>
        <p:spPr>
          <a:xfrm>
            <a:off x="6516216" y="5685632"/>
            <a:ext cx="2592288" cy="8812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Font typeface="Arial" pitchFamily="34" charset="0"/>
              <a:buNone/>
            </a:pPr>
            <a:r>
              <a:rPr lang="es-ES_tradnl" sz="2400" b="1" dirty="0" smtClean="0">
                <a:solidFill>
                  <a:srgbClr val="800080"/>
                </a:solidFill>
              </a:rPr>
              <a:t>Instituto Nacional de las Mujeres</a:t>
            </a:r>
          </a:p>
        </p:txBody>
      </p:sp>
      <p:sp>
        <p:nvSpPr>
          <p:cNvPr id="26" name="7 Marcador de contenido"/>
          <p:cNvSpPr txBox="1">
            <a:spLocks/>
          </p:cNvSpPr>
          <p:nvPr/>
        </p:nvSpPr>
        <p:spPr>
          <a:xfrm>
            <a:off x="7164288" y="3012762"/>
            <a:ext cx="648072" cy="41623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Font typeface="Arial" pitchFamily="34" charset="0"/>
              <a:buNone/>
            </a:pPr>
            <a:r>
              <a:rPr lang="es-ES_tradnl" sz="2400" b="1" dirty="0" smtClean="0">
                <a:solidFill>
                  <a:srgbClr val="800080"/>
                </a:solidFill>
              </a:rPr>
              <a:t>DIF</a:t>
            </a:r>
          </a:p>
        </p:txBody>
      </p:sp>
      <p:sp>
        <p:nvSpPr>
          <p:cNvPr id="27" name="7 Marcador de contenido"/>
          <p:cNvSpPr txBox="1">
            <a:spLocks/>
          </p:cNvSpPr>
          <p:nvPr/>
        </p:nvSpPr>
        <p:spPr>
          <a:xfrm>
            <a:off x="551356" y="3904743"/>
            <a:ext cx="3672408" cy="120332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Font typeface="Arial" pitchFamily="34" charset="0"/>
              <a:buNone/>
            </a:pPr>
            <a:r>
              <a:rPr lang="es-ES_tradnl" sz="2400" b="1" dirty="0" smtClean="0">
                <a:solidFill>
                  <a:srgbClr val="800080"/>
                </a:solidFill>
              </a:rPr>
              <a:t>Comisión Nacional para el Desarrollo de los Pueblos indígenas</a:t>
            </a:r>
          </a:p>
        </p:txBody>
      </p:sp>
      <p:sp>
        <p:nvSpPr>
          <p:cNvPr id="28" name="7 Marcador de contenido"/>
          <p:cNvSpPr txBox="1">
            <a:spLocks/>
          </p:cNvSpPr>
          <p:nvPr/>
        </p:nvSpPr>
        <p:spPr>
          <a:xfrm>
            <a:off x="5635283" y="4343539"/>
            <a:ext cx="1327542" cy="52562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Font typeface="Arial" pitchFamily="34" charset="0"/>
              <a:buNone/>
            </a:pPr>
            <a:r>
              <a:rPr lang="es-ES_tradnl" sz="2400" b="1" dirty="0" smtClean="0">
                <a:solidFill>
                  <a:srgbClr val="800080"/>
                </a:solidFill>
              </a:rPr>
              <a:t>SECTUR</a:t>
            </a:r>
          </a:p>
        </p:txBody>
      </p:sp>
      <p:sp>
        <p:nvSpPr>
          <p:cNvPr id="29" name="7 Marcador de contenido"/>
          <p:cNvSpPr txBox="1">
            <a:spLocks/>
          </p:cNvSpPr>
          <p:nvPr/>
        </p:nvSpPr>
        <p:spPr>
          <a:xfrm>
            <a:off x="5591916" y="3009756"/>
            <a:ext cx="932684" cy="54911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Font typeface="Arial" pitchFamily="34" charset="0"/>
              <a:buNone/>
            </a:pPr>
            <a:r>
              <a:rPr lang="es-ES_tradnl" sz="2400" b="1" dirty="0" smtClean="0">
                <a:solidFill>
                  <a:srgbClr val="800080"/>
                </a:solidFill>
              </a:rPr>
              <a:t>STPS</a:t>
            </a:r>
          </a:p>
        </p:txBody>
      </p:sp>
      <p:sp>
        <p:nvSpPr>
          <p:cNvPr id="31" name="7 Marcador de contenido"/>
          <p:cNvSpPr txBox="1">
            <a:spLocks/>
          </p:cNvSpPr>
          <p:nvPr/>
        </p:nvSpPr>
        <p:spPr>
          <a:xfrm>
            <a:off x="5303884" y="5685632"/>
            <a:ext cx="576064" cy="442589"/>
          </a:xfrm>
          <a:prstGeom prst="rect">
            <a:avLst/>
          </a:prstGeom>
          <a:solidFill>
            <a:srgbClr val="FF0000"/>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Font typeface="Arial" pitchFamily="34" charset="0"/>
              <a:buNone/>
            </a:pPr>
            <a:r>
              <a:rPr lang="es-ES_tradnl" sz="2400" b="1" dirty="0" smtClean="0">
                <a:solidFill>
                  <a:prstClr val="white"/>
                </a:solidFill>
              </a:rPr>
              <a:t>SS</a:t>
            </a:r>
          </a:p>
        </p:txBody>
      </p:sp>
      <p:sp>
        <p:nvSpPr>
          <p:cNvPr id="32" name="7 Marcador de contenido"/>
          <p:cNvSpPr txBox="1">
            <a:spLocks/>
          </p:cNvSpPr>
          <p:nvPr/>
        </p:nvSpPr>
        <p:spPr>
          <a:xfrm>
            <a:off x="7536132" y="4653136"/>
            <a:ext cx="720080" cy="4320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Font typeface="Arial" pitchFamily="34" charset="0"/>
              <a:buNone/>
            </a:pPr>
            <a:r>
              <a:rPr lang="es-ES_tradnl" sz="2400" b="1" dirty="0" smtClean="0">
                <a:solidFill>
                  <a:srgbClr val="800080"/>
                </a:solidFill>
              </a:rPr>
              <a:t>SEP</a:t>
            </a:r>
          </a:p>
        </p:txBody>
      </p:sp>
    </p:spTree>
    <p:extLst>
      <p:ext uri="{BB962C8B-B14F-4D97-AF65-F5344CB8AC3E}">
        <p14:creationId xmlns:p14="http://schemas.microsoft.com/office/powerpoint/2010/main" xmlns="" val="12059748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340768"/>
            <a:ext cx="8229600" cy="4525963"/>
          </a:xfrm>
        </p:spPr>
        <p:txBody>
          <a:bodyPr>
            <a:normAutofit/>
          </a:bodyPr>
          <a:lstStyle/>
          <a:p>
            <a:pPr marL="0" indent="0">
              <a:buNone/>
            </a:pPr>
            <a:r>
              <a:rPr lang="es-ES" sz="2800" b="1" dirty="0" smtClean="0"/>
              <a:t>ETAPAS DE LA CRUZADA</a:t>
            </a:r>
          </a:p>
          <a:p>
            <a:pPr marL="0" indent="0">
              <a:buNone/>
            </a:pPr>
            <a:endParaRPr lang="es-ES" sz="2400" dirty="0"/>
          </a:p>
          <a:p>
            <a:pPr marL="0" indent="0" algn="just">
              <a:buNone/>
            </a:pPr>
            <a:r>
              <a:rPr lang="es-ES" sz="2400" dirty="0" smtClean="0"/>
              <a:t>La </a:t>
            </a:r>
            <a:r>
              <a:rPr lang="es-ES" sz="2400" dirty="0"/>
              <a:t>Cruzada se implementará, en una primera </a:t>
            </a:r>
            <a:r>
              <a:rPr lang="es-ES" sz="2400" dirty="0" smtClean="0"/>
              <a:t>etapa: </a:t>
            </a:r>
          </a:p>
          <a:p>
            <a:pPr marL="0" indent="0" algn="just"/>
            <a:r>
              <a:rPr lang="es-ES" sz="2400" b="1" dirty="0" smtClean="0">
                <a:solidFill>
                  <a:srgbClr val="008000"/>
                </a:solidFill>
              </a:rPr>
              <a:t>En 80 Municipios de  19 entidades federativas (Guanajuato, Estado de México, Hidalgo, Guerrero, Puebla)</a:t>
            </a:r>
          </a:p>
          <a:p>
            <a:pPr marL="0" indent="0" algn="just"/>
            <a:endParaRPr lang="es-ES" sz="2400" b="1" dirty="0" smtClean="0">
              <a:solidFill>
                <a:srgbClr val="008000"/>
              </a:solidFill>
            </a:endParaRPr>
          </a:p>
          <a:p>
            <a:pPr marL="0" indent="0" algn="just">
              <a:buNone/>
            </a:pPr>
            <a:r>
              <a:rPr lang="es-ES" sz="2400" dirty="0" smtClean="0"/>
              <a:t>En segunda etapa:</a:t>
            </a:r>
          </a:p>
          <a:p>
            <a:pPr marL="0" indent="0" algn="just"/>
            <a:r>
              <a:rPr lang="es-ES" sz="2400" b="1" dirty="0" smtClean="0">
                <a:solidFill>
                  <a:srgbClr val="008000"/>
                </a:solidFill>
              </a:rPr>
              <a:t>400 municipios seleccionados con base en la incidencia de pobreza extrema</a:t>
            </a:r>
            <a:r>
              <a:rPr lang="es-ES" sz="2400" dirty="0" smtClean="0">
                <a:solidFill>
                  <a:srgbClr val="008000"/>
                </a:solidFill>
              </a:rPr>
              <a:t>.</a:t>
            </a:r>
            <a:endParaRPr lang="es-MX" sz="2400" dirty="0"/>
          </a:p>
        </p:txBody>
      </p:sp>
      <p:cxnSp>
        <p:nvCxnSpPr>
          <p:cNvPr id="3" name="2 Conector recto"/>
          <p:cNvCxnSpPr/>
          <p:nvPr/>
        </p:nvCxnSpPr>
        <p:spPr>
          <a:xfrm>
            <a:off x="539552" y="1916832"/>
            <a:ext cx="8352928" cy="0"/>
          </a:xfrm>
          <a:prstGeom prst="line">
            <a:avLst/>
          </a:prstGeom>
          <a:ln/>
        </p:spPr>
        <p:style>
          <a:lnRef idx="3">
            <a:schemeClr val="accent2"/>
          </a:lnRef>
          <a:fillRef idx="0">
            <a:schemeClr val="accent2"/>
          </a:fillRef>
          <a:effectRef idx="2">
            <a:schemeClr val="accent2"/>
          </a:effectRef>
          <a:fontRef idx="minor">
            <a:schemeClr val="tx1"/>
          </a:fontRef>
        </p:style>
      </p:cxnSp>
      <p:grpSp>
        <p:nvGrpSpPr>
          <p:cNvPr id="4" name="3 Grupo"/>
          <p:cNvGrpSpPr/>
          <p:nvPr/>
        </p:nvGrpSpPr>
        <p:grpSpPr>
          <a:xfrm>
            <a:off x="0" y="0"/>
            <a:ext cx="9144000" cy="738200"/>
            <a:chOff x="0" y="0"/>
            <a:chExt cx="9144000" cy="738200"/>
          </a:xfrm>
        </p:grpSpPr>
        <p:pic>
          <p:nvPicPr>
            <p:cNvPr id="5" name="Imagen 2" descr="pleca_morada.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719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Imagen 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20" y="19062"/>
              <a:ext cx="3059412" cy="719138"/>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xmlns="" val="20903354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23528" y="334397"/>
            <a:ext cx="8640960" cy="646331"/>
          </a:xfrm>
          <a:prstGeom prst="rect">
            <a:avLst/>
          </a:prstGeom>
          <a:noFill/>
        </p:spPr>
        <p:txBody>
          <a:bodyPr wrap="square" rtlCol="0">
            <a:spAutoFit/>
          </a:bodyPr>
          <a:lstStyle/>
          <a:p>
            <a:r>
              <a:rPr lang="es-MX" sz="3600" dirty="0" smtClean="0">
                <a:effectLst>
                  <a:outerShdw blurRad="38100" dist="38100" dir="2700000" algn="tl">
                    <a:srgbClr val="000000">
                      <a:alpha val="43137"/>
                    </a:srgbClr>
                  </a:outerShdw>
                </a:effectLst>
              </a:rPr>
              <a:t>Objetivos</a:t>
            </a:r>
            <a:endParaRPr lang="es-MX" sz="3600" dirty="0">
              <a:effectLst>
                <a:outerShdw blurRad="38100" dist="38100" dir="2700000" algn="tl">
                  <a:srgbClr val="000000">
                    <a:alpha val="43137"/>
                  </a:srgbClr>
                </a:outerShdw>
              </a:effectLst>
            </a:endParaRPr>
          </a:p>
        </p:txBody>
      </p:sp>
      <p:graphicFrame>
        <p:nvGraphicFramePr>
          <p:cNvPr id="2" name="1 Diagrama"/>
          <p:cNvGraphicFramePr/>
          <p:nvPr>
            <p:extLst>
              <p:ext uri="{D42A27DB-BD31-4B8C-83A1-F6EECF244321}">
                <p14:modId xmlns:p14="http://schemas.microsoft.com/office/powerpoint/2010/main" xmlns="" val="3777631271"/>
              </p:ext>
            </p:extLst>
          </p:nvPr>
        </p:nvGraphicFramePr>
        <p:xfrm>
          <a:off x="755576" y="1809328"/>
          <a:ext cx="8208912" cy="4932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3 CuadroTexto"/>
          <p:cNvSpPr txBox="1"/>
          <p:nvPr/>
        </p:nvSpPr>
        <p:spPr>
          <a:xfrm>
            <a:off x="755575" y="1147041"/>
            <a:ext cx="6318589" cy="369332"/>
          </a:xfrm>
          <a:prstGeom prst="rect">
            <a:avLst/>
          </a:prstGeom>
          <a:noFill/>
        </p:spPr>
        <p:txBody>
          <a:bodyPr wrap="none" rtlCol="0">
            <a:spAutoFit/>
          </a:bodyPr>
          <a:lstStyle/>
          <a:p>
            <a:r>
              <a:rPr lang="es-MX" b="1" dirty="0" smtClean="0"/>
              <a:t>De los 5 objetivos de la cruzada, tres están vinculados con salud:</a:t>
            </a:r>
            <a:endParaRPr lang="es-MX" b="1" dirty="0"/>
          </a:p>
        </p:txBody>
      </p:sp>
    </p:spTree>
    <p:extLst>
      <p:ext uri="{BB962C8B-B14F-4D97-AF65-F5344CB8AC3E}">
        <p14:creationId xmlns:p14="http://schemas.microsoft.com/office/powerpoint/2010/main" xmlns="" val="25218983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16732" y="1166842"/>
            <a:ext cx="7110536" cy="4524315"/>
          </a:xfrm>
          <a:prstGeom prst="rect">
            <a:avLst/>
          </a:prstGeom>
        </p:spPr>
        <p:txBody>
          <a:bodyPr wrap="square">
            <a:spAutoFit/>
          </a:bodyPr>
          <a:lstStyle/>
          <a:p>
            <a:r>
              <a:rPr lang="es-MX" sz="2400" dirty="0"/>
              <a:t> </a:t>
            </a:r>
            <a:endParaRPr lang="es-ES_tradnl" sz="2400" dirty="0"/>
          </a:p>
          <a:p>
            <a:r>
              <a:rPr lang="es-MX" sz="2400" b="1" dirty="0"/>
              <a:t> </a:t>
            </a:r>
            <a:endParaRPr lang="es-ES_tradnl" sz="2400" dirty="0"/>
          </a:p>
          <a:p>
            <a:r>
              <a:rPr lang="es-MX" sz="2400" b="1" dirty="0"/>
              <a:t>I. </a:t>
            </a:r>
            <a:r>
              <a:rPr lang="es-MX" sz="2400" dirty="0"/>
              <a:t>Comisión Intersecretarial para la instrumentación de la Cruzada contra </a:t>
            </a:r>
            <a:r>
              <a:rPr lang="es-MX" sz="2400" dirty="0" smtClean="0"/>
              <a:t>el Hambre</a:t>
            </a:r>
            <a:r>
              <a:rPr lang="es-MX" sz="2400" dirty="0"/>
              <a:t>;</a:t>
            </a:r>
            <a:endParaRPr lang="es-ES_tradnl" sz="2400" dirty="0"/>
          </a:p>
          <a:p>
            <a:r>
              <a:rPr lang="es-MX" sz="2400" dirty="0"/>
              <a:t> </a:t>
            </a:r>
            <a:endParaRPr lang="es-ES_tradnl" sz="2400" dirty="0"/>
          </a:p>
          <a:p>
            <a:r>
              <a:rPr lang="es-MX" sz="2400" b="1" dirty="0"/>
              <a:t>II. </a:t>
            </a:r>
            <a:r>
              <a:rPr lang="es-MX" sz="2400" dirty="0"/>
              <a:t>Acuerdos integrales para el desarrollo incluyente con las entidades federativas y los municipios;</a:t>
            </a:r>
            <a:endParaRPr lang="es-ES_tradnl" sz="2400" dirty="0"/>
          </a:p>
          <a:p>
            <a:r>
              <a:rPr lang="es-MX" sz="2400" dirty="0"/>
              <a:t> </a:t>
            </a:r>
            <a:endParaRPr lang="es-ES_tradnl" sz="2400" dirty="0"/>
          </a:p>
          <a:p>
            <a:r>
              <a:rPr lang="es-MX" sz="2400" b="1" dirty="0"/>
              <a:t>III. </a:t>
            </a:r>
            <a:r>
              <a:rPr lang="es-MX" sz="2400" dirty="0"/>
              <a:t>Consejo Nacional de la Cruzada contra el Hambre, y</a:t>
            </a:r>
            <a:endParaRPr lang="es-ES_tradnl" sz="2400" dirty="0"/>
          </a:p>
          <a:p>
            <a:r>
              <a:rPr lang="es-MX" sz="2400" dirty="0"/>
              <a:t> </a:t>
            </a:r>
            <a:endParaRPr lang="es-ES_tradnl" sz="2400" dirty="0"/>
          </a:p>
          <a:p>
            <a:r>
              <a:rPr lang="es-MX" sz="2400" b="1" dirty="0"/>
              <a:t>IV. </a:t>
            </a:r>
            <a:r>
              <a:rPr lang="es-MX" sz="2400" dirty="0"/>
              <a:t>Comités Comunitarios integrados por beneficiarios de programas sociales.</a:t>
            </a:r>
            <a:endParaRPr lang="es-ES_tradnl" sz="2400" dirty="0"/>
          </a:p>
        </p:txBody>
      </p:sp>
      <p:sp>
        <p:nvSpPr>
          <p:cNvPr id="3" name="2 CuadroTexto"/>
          <p:cNvSpPr txBox="1"/>
          <p:nvPr/>
        </p:nvSpPr>
        <p:spPr>
          <a:xfrm>
            <a:off x="395536" y="332656"/>
            <a:ext cx="6462464" cy="1200329"/>
          </a:xfrm>
          <a:prstGeom prst="rect">
            <a:avLst/>
          </a:prstGeom>
          <a:noFill/>
        </p:spPr>
        <p:txBody>
          <a:bodyPr wrap="square" rtlCol="0">
            <a:spAutoFit/>
          </a:bodyPr>
          <a:lstStyle/>
          <a:p>
            <a:r>
              <a:rPr lang="es-MX" sz="3600" dirty="0">
                <a:effectLst>
                  <a:outerShdw blurRad="38100" dist="38100" dir="2700000" algn="tl">
                    <a:srgbClr val="000000">
                      <a:alpha val="43137"/>
                    </a:srgbClr>
                  </a:outerShdw>
                </a:effectLst>
              </a:rPr>
              <a:t>¿Cuáles son sus componentes?  </a:t>
            </a:r>
            <a:endParaRPr lang="es-ES_tradnl" sz="3600" dirty="0">
              <a:effectLst>
                <a:outerShdw blurRad="38100" dist="38100" dir="2700000" algn="tl">
                  <a:srgbClr val="000000">
                    <a:alpha val="43137"/>
                  </a:srgbClr>
                </a:outerShdw>
              </a:effectLst>
            </a:endParaRPr>
          </a:p>
          <a:p>
            <a:endParaRPr lang="es-MX"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5667321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00034" y="1571612"/>
            <a:ext cx="7776864" cy="3416320"/>
          </a:xfrm>
          <a:prstGeom prst="rect">
            <a:avLst/>
          </a:prstGeom>
        </p:spPr>
        <p:txBody>
          <a:bodyPr wrap="square">
            <a:spAutoFit/>
          </a:bodyPr>
          <a:lstStyle/>
          <a:p>
            <a:r>
              <a:rPr lang="es-MX" sz="2400" dirty="0">
                <a:effectLst>
                  <a:outerShdw blurRad="38100" dist="38100" dir="2700000" algn="tl">
                    <a:srgbClr val="000000">
                      <a:alpha val="43137"/>
                    </a:srgbClr>
                  </a:outerShdw>
                </a:effectLst>
              </a:rPr>
              <a:t> </a:t>
            </a:r>
            <a:endParaRPr lang="es-ES_tradnl" sz="2400" dirty="0">
              <a:effectLst>
                <a:outerShdw blurRad="38100" dist="38100" dir="2700000" algn="tl">
                  <a:srgbClr val="000000">
                    <a:alpha val="43137"/>
                  </a:srgbClr>
                </a:outerShdw>
              </a:effectLst>
            </a:endParaRPr>
          </a:p>
          <a:p>
            <a:r>
              <a:rPr lang="es-MX" sz="2400" dirty="0"/>
              <a:t>En una primera etapa se realizarán las siguientes acciones</a:t>
            </a:r>
            <a:r>
              <a:rPr lang="es-MX" sz="2400" dirty="0" smtClean="0"/>
              <a:t>:</a:t>
            </a:r>
          </a:p>
          <a:p>
            <a:endParaRPr lang="es-ES_tradnl" sz="2400" dirty="0"/>
          </a:p>
          <a:p>
            <a:pPr marL="800100" lvl="1" indent="-342900">
              <a:buFont typeface="Arial" pitchFamily="34" charset="0"/>
              <a:buChar char="•"/>
            </a:pPr>
            <a:r>
              <a:rPr lang="es-MX" sz="2400" dirty="0"/>
              <a:t>Orientación alimentaria y nutricional</a:t>
            </a:r>
            <a:endParaRPr lang="es-ES_tradnl" sz="2400" dirty="0"/>
          </a:p>
          <a:p>
            <a:pPr marL="800100" lvl="1" indent="-342900">
              <a:buFont typeface="Arial" pitchFamily="34" charset="0"/>
              <a:buChar char="•"/>
            </a:pPr>
            <a:r>
              <a:rPr lang="es-MX" sz="2400" dirty="0"/>
              <a:t>Vigilancia nutricional</a:t>
            </a:r>
            <a:endParaRPr lang="es-ES_tradnl" sz="2400" dirty="0"/>
          </a:p>
          <a:p>
            <a:pPr marL="800100" lvl="1" indent="-342900">
              <a:buFont typeface="Arial" pitchFamily="34" charset="0"/>
              <a:buChar char="•"/>
            </a:pPr>
            <a:r>
              <a:rPr lang="es-MX" sz="2400" dirty="0"/>
              <a:t>Vacunación</a:t>
            </a:r>
            <a:endParaRPr lang="es-ES_tradnl" sz="2400" dirty="0"/>
          </a:p>
          <a:p>
            <a:pPr marL="800100" lvl="1" indent="-342900">
              <a:buFont typeface="Arial" pitchFamily="34" charset="0"/>
              <a:buChar char="•"/>
            </a:pPr>
            <a:r>
              <a:rPr lang="es-MX" sz="2400" dirty="0"/>
              <a:t>Participación comunitaria </a:t>
            </a:r>
            <a:endParaRPr lang="es-ES_tradnl" sz="2400" dirty="0"/>
          </a:p>
          <a:p>
            <a:pPr marL="800100" lvl="1" indent="-342900">
              <a:buFont typeface="Arial" pitchFamily="34" charset="0"/>
              <a:buChar char="•"/>
            </a:pPr>
            <a:r>
              <a:rPr lang="es-MX" sz="2400" b="1" dirty="0">
                <a:solidFill>
                  <a:srgbClr val="FF0000"/>
                </a:solidFill>
              </a:rPr>
              <a:t>Participación municipal</a:t>
            </a:r>
            <a:endParaRPr lang="es-ES_tradnl" sz="2400" b="1" dirty="0">
              <a:solidFill>
                <a:srgbClr val="FF0000"/>
              </a:solidFill>
            </a:endParaRPr>
          </a:p>
          <a:p>
            <a:pPr lvl="1"/>
            <a:r>
              <a:rPr lang="es-MX" sz="2400" b="1" dirty="0">
                <a:solidFill>
                  <a:srgbClr val="FF0000"/>
                </a:solidFill>
              </a:rPr>
              <a:t>	</a:t>
            </a:r>
            <a:endParaRPr lang="es-ES_tradnl" sz="2400" b="1" dirty="0">
              <a:solidFill>
                <a:srgbClr val="FF0000"/>
              </a:solidFill>
            </a:endParaRPr>
          </a:p>
        </p:txBody>
      </p:sp>
      <p:sp>
        <p:nvSpPr>
          <p:cNvPr id="3" name="2 CuadroTexto"/>
          <p:cNvSpPr txBox="1"/>
          <p:nvPr/>
        </p:nvSpPr>
        <p:spPr>
          <a:xfrm>
            <a:off x="0" y="212447"/>
            <a:ext cx="8172400" cy="646331"/>
          </a:xfrm>
          <a:prstGeom prst="rect">
            <a:avLst/>
          </a:prstGeom>
          <a:solidFill>
            <a:schemeClr val="bg1"/>
          </a:solidFill>
        </p:spPr>
        <p:txBody>
          <a:bodyPr wrap="square" rtlCol="0">
            <a:spAutoFit/>
          </a:bodyPr>
          <a:lstStyle/>
          <a:p>
            <a:pPr algn="just"/>
            <a:r>
              <a:rPr lang="es-MX" sz="3600" b="1" dirty="0">
                <a:effectLst>
                  <a:outerShdw blurRad="38100" dist="38100" dir="2700000" algn="tl">
                    <a:srgbClr val="000000">
                      <a:alpha val="43137"/>
                    </a:srgbClr>
                  </a:outerShdw>
                </a:effectLst>
              </a:rPr>
              <a:t>¿Cómo participa Salud en la Cruzada</a:t>
            </a:r>
            <a:r>
              <a:rPr lang="es-MX" sz="3600" b="1" dirty="0" smtClean="0">
                <a:effectLst>
                  <a:outerShdw blurRad="38100" dist="38100" dir="2700000" algn="tl">
                    <a:srgbClr val="000000">
                      <a:alpha val="43137"/>
                    </a:srgbClr>
                  </a:outerShdw>
                </a:effectLst>
              </a:rPr>
              <a:t>?</a:t>
            </a:r>
            <a:endParaRPr lang="es-ES_tradnl" sz="3600" b="1" dirty="0">
              <a:effectLst>
                <a:outerShdw blurRad="38100" dist="38100" dir="2700000" algn="tl">
                  <a:srgbClr val="000000">
                    <a:alpha val="43137"/>
                  </a:srgbClr>
                </a:outerShdw>
              </a:effectLst>
            </a:endParaRPr>
          </a:p>
        </p:txBody>
      </p:sp>
      <p:pic>
        <p:nvPicPr>
          <p:cNvPr id="4" name="Imagen 6"/>
          <p:cNvPicPr>
            <a:picLocks noChangeAspect="1"/>
          </p:cNvPicPr>
          <p:nvPr/>
        </p:nvPicPr>
        <p:blipFill>
          <a:blip r:embed="rId2" cstate="print"/>
          <a:stretch>
            <a:fillRect/>
          </a:stretch>
        </p:blipFill>
        <p:spPr>
          <a:xfrm>
            <a:off x="7399225" y="5113225"/>
            <a:ext cx="1744775" cy="1744775"/>
          </a:xfrm>
          <a:prstGeom prst="rect">
            <a:avLst/>
          </a:prstGeom>
        </p:spPr>
      </p:pic>
    </p:spTree>
    <p:extLst>
      <p:ext uri="{BB962C8B-B14F-4D97-AF65-F5344CB8AC3E}">
        <p14:creationId xmlns:p14="http://schemas.microsoft.com/office/powerpoint/2010/main" xmlns="" val="8992009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340768"/>
            <a:ext cx="8229600" cy="4525963"/>
          </a:xfrm>
        </p:spPr>
        <p:txBody>
          <a:bodyPr>
            <a:normAutofit/>
          </a:bodyPr>
          <a:lstStyle/>
          <a:p>
            <a:pPr marL="0" indent="0">
              <a:buNone/>
            </a:pPr>
            <a:endParaRPr lang="es-ES" sz="2800" b="1" dirty="0" smtClean="0"/>
          </a:p>
          <a:p>
            <a:pPr marL="0" indent="0">
              <a:buNone/>
            </a:pPr>
            <a:endParaRPr lang="es-ES" sz="2400" dirty="0"/>
          </a:p>
        </p:txBody>
      </p:sp>
      <p:cxnSp>
        <p:nvCxnSpPr>
          <p:cNvPr id="3" name="2 Conector recto"/>
          <p:cNvCxnSpPr/>
          <p:nvPr/>
        </p:nvCxnSpPr>
        <p:spPr>
          <a:xfrm>
            <a:off x="539552" y="1916832"/>
            <a:ext cx="8352928" cy="0"/>
          </a:xfrm>
          <a:prstGeom prst="line">
            <a:avLst/>
          </a:prstGeom>
          <a:ln/>
        </p:spPr>
        <p:style>
          <a:lnRef idx="3">
            <a:schemeClr val="accent2"/>
          </a:lnRef>
          <a:fillRef idx="0">
            <a:schemeClr val="accent2"/>
          </a:fillRef>
          <a:effectRef idx="2">
            <a:schemeClr val="accent2"/>
          </a:effectRef>
          <a:fontRef idx="minor">
            <a:schemeClr val="tx1"/>
          </a:fontRef>
        </p:style>
      </p:cxnSp>
      <p:sp>
        <p:nvSpPr>
          <p:cNvPr id="4" name="3 Rectángulo"/>
          <p:cNvSpPr/>
          <p:nvPr/>
        </p:nvSpPr>
        <p:spPr>
          <a:xfrm>
            <a:off x="714348" y="2071679"/>
            <a:ext cx="8001055" cy="5878532"/>
          </a:xfrm>
          <a:prstGeom prst="rect">
            <a:avLst/>
          </a:prstGeom>
        </p:spPr>
        <p:txBody>
          <a:bodyPr wrap="square">
            <a:spAutoFit/>
          </a:bodyPr>
          <a:lstStyle/>
          <a:p>
            <a:pPr marL="342900" indent="-342900">
              <a:buFont typeface="+mj-lt"/>
              <a:buAutoNum type="arabicPeriod"/>
            </a:pPr>
            <a:r>
              <a:rPr lang="es-MX" sz="2800" b="1" dirty="0" smtClean="0">
                <a:ea typeface="MS PGothic" pitchFamily="34" charset="-128"/>
                <a:cs typeface="Arial" pitchFamily="34" charset="0"/>
              </a:rPr>
              <a:t>Carencia por calidad y espacios de la vivienda</a:t>
            </a:r>
          </a:p>
          <a:p>
            <a:pPr marL="342900" indent="-342900">
              <a:buFont typeface="+mj-lt"/>
              <a:buAutoNum type="arabicPeriod"/>
            </a:pPr>
            <a:r>
              <a:rPr lang="es-MX" sz="2800" b="1" dirty="0" smtClean="0">
                <a:ea typeface="MS PGothic" pitchFamily="34" charset="-128"/>
                <a:cs typeface="Arial" pitchFamily="34" charset="0"/>
              </a:rPr>
              <a:t>Carencia por acceso a los servicios básicos en la vivienda</a:t>
            </a:r>
          </a:p>
          <a:p>
            <a:pPr marL="342900" lvl="0" indent="-342900">
              <a:buFont typeface="+mj-lt"/>
              <a:buAutoNum type="arabicPeriod"/>
            </a:pPr>
            <a:r>
              <a:rPr lang="es-MX" sz="2800" b="1" dirty="0" smtClean="0">
                <a:ea typeface="MS PGothic" pitchFamily="34" charset="-128"/>
                <a:cs typeface="Arial" pitchFamily="34" charset="0"/>
              </a:rPr>
              <a:t>Carencia por rezago educativo.</a:t>
            </a:r>
          </a:p>
          <a:p>
            <a:pPr marL="342900" indent="-342900">
              <a:buFont typeface="+mj-lt"/>
              <a:buAutoNum type="arabicPeriod"/>
            </a:pPr>
            <a:r>
              <a:rPr lang="es-MX" sz="2800" b="1" dirty="0" smtClean="0">
                <a:solidFill>
                  <a:srgbClr val="FF0000"/>
                </a:solidFill>
                <a:ea typeface="MS PGothic" pitchFamily="34" charset="-128"/>
                <a:cs typeface="Arial" pitchFamily="34" charset="0"/>
              </a:rPr>
              <a:t>Carencia por acceso a los servicios de salud.</a:t>
            </a:r>
          </a:p>
          <a:p>
            <a:pPr marL="342900" lvl="0" indent="-342900">
              <a:buFont typeface="+mj-lt"/>
              <a:buAutoNum type="arabicPeriod"/>
            </a:pPr>
            <a:r>
              <a:rPr lang="es-MX" sz="2800" b="1" dirty="0" smtClean="0">
                <a:ea typeface="MS PGothic" pitchFamily="34" charset="-128"/>
                <a:cs typeface="Arial" pitchFamily="34" charset="0"/>
              </a:rPr>
              <a:t>Carencia por seguridad social.</a:t>
            </a:r>
          </a:p>
          <a:p>
            <a:pPr marL="342900" indent="-342900">
              <a:buFont typeface="+mj-lt"/>
              <a:buAutoNum type="arabicPeriod"/>
            </a:pPr>
            <a:r>
              <a:rPr lang="es-MX" sz="2800" b="1" dirty="0">
                <a:solidFill>
                  <a:srgbClr val="FF0000"/>
                </a:solidFill>
                <a:ea typeface="MS PGothic" pitchFamily="34" charset="-128"/>
                <a:cs typeface="Arial" pitchFamily="34" charset="0"/>
              </a:rPr>
              <a:t>Carencia por acceso a la alimentación</a:t>
            </a:r>
          </a:p>
          <a:p>
            <a:pPr marL="342900" indent="-342900">
              <a:buFont typeface="+mj-lt"/>
              <a:buAutoNum type="arabicPeriod"/>
            </a:pPr>
            <a:r>
              <a:rPr lang="es-MX" sz="2800" b="1" dirty="0" smtClean="0">
                <a:ea typeface="MS PGothic" pitchFamily="34" charset="-128"/>
                <a:cs typeface="Arial" pitchFamily="34" charset="0"/>
              </a:rPr>
              <a:t>Carencia por ingresos por debajo de la Línea de Bienestar Mínimo</a:t>
            </a:r>
          </a:p>
          <a:p>
            <a:pPr marL="342900" lvl="0" indent="-342900">
              <a:buFont typeface="+mj-lt"/>
              <a:buAutoNum type="arabicPeriod"/>
            </a:pPr>
            <a:endParaRPr lang="es-MX" sz="2800" b="1" dirty="0">
              <a:solidFill>
                <a:srgbClr val="FF0000"/>
              </a:solidFill>
              <a:ea typeface="MS PGothic" pitchFamily="34" charset="-128"/>
              <a:cs typeface="Arial" pitchFamily="34" charset="0"/>
            </a:endParaRPr>
          </a:p>
          <a:p>
            <a:endParaRPr lang="es-MX" sz="2400" b="1" dirty="0" smtClean="0">
              <a:solidFill>
                <a:srgbClr val="FF0000"/>
              </a:solidFill>
              <a:ea typeface="MS PGothic" pitchFamily="34" charset="-128"/>
              <a:cs typeface="Arial" pitchFamily="34" charset="0"/>
            </a:endParaRPr>
          </a:p>
          <a:p>
            <a:pPr lvl="0"/>
            <a:endParaRPr lang="es-MX" dirty="0" smtClean="0">
              <a:solidFill>
                <a:srgbClr val="000000"/>
              </a:solidFill>
              <a:ea typeface="MS PGothic" pitchFamily="34" charset="-128"/>
              <a:cs typeface="Arial" pitchFamily="34" charset="0"/>
            </a:endParaRPr>
          </a:p>
          <a:p>
            <a:endParaRPr lang="es-MX" dirty="0" smtClean="0">
              <a:solidFill>
                <a:srgbClr val="000000"/>
              </a:solidFill>
              <a:ea typeface="MS PGothic" pitchFamily="34" charset="-128"/>
              <a:cs typeface="Arial" pitchFamily="34" charset="0"/>
            </a:endParaRPr>
          </a:p>
          <a:p>
            <a:endParaRPr lang="es-MX" dirty="0" smtClean="0">
              <a:solidFill>
                <a:srgbClr val="000000"/>
              </a:solidFill>
              <a:ea typeface="MS PGothic" pitchFamily="34" charset="-128"/>
              <a:cs typeface="Arial" pitchFamily="34" charset="0"/>
            </a:endParaRPr>
          </a:p>
          <a:p>
            <a:endParaRPr lang="es-ES_tradnl" dirty="0"/>
          </a:p>
        </p:txBody>
      </p:sp>
      <p:grpSp>
        <p:nvGrpSpPr>
          <p:cNvPr id="5" name="4 Grupo"/>
          <p:cNvGrpSpPr/>
          <p:nvPr/>
        </p:nvGrpSpPr>
        <p:grpSpPr>
          <a:xfrm>
            <a:off x="0" y="0"/>
            <a:ext cx="9144000" cy="738200"/>
            <a:chOff x="0" y="0"/>
            <a:chExt cx="9144000" cy="738200"/>
          </a:xfrm>
        </p:grpSpPr>
        <p:pic>
          <p:nvPicPr>
            <p:cNvPr id="6" name="Imagen 2" descr="pleca_morada.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719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Imagen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0" y="19062"/>
              <a:ext cx="3059412" cy="719138"/>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xmlns="" val="22447575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xmlns="" val="1491315229"/>
              </p:ext>
            </p:extLst>
          </p:nvPr>
        </p:nvGraphicFramePr>
        <p:xfrm>
          <a:off x="250825" y="1556792"/>
          <a:ext cx="8642350" cy="4419528"/>
        </p:xfrm>
        <a:graphic>
          <a:graphicData uri="http://schemas.openxmlformats.org/drawingml/2006/table">
            <a:tbl>
              <a:tblPr/>
              <a:tblGrid>
                <a:gridCol w="1662113"/>
                <a:gridCol w="2287587"/>
                <a:gridCol w="1563688"/>
                <a:gridCol w="3128962"/>
              </a:tblGrid>
              <a:tr h="57612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600" b="1" i="0" u="none" strike="noStrike" cap="none" normalizeH="0" baseline="0" dirty="0" smtClean="0">
                          <a:ln>
                            <a:noFill/>
                          </a:ln>
                          <a:solidFill>
                            <a:srgbClr val="595959"/>
                          </a:solidFill>
                          <a:effectLst/>
                          <a:latin typeface="+mn-lt"/>
                          <a:ea typeface="MS PGothic" pitchFamily="34" charset="-128"/>
                          <a:cs typeface="Arial" pitchFamily="34" charset="0"/>
                        </a:rPr>
                        <a:t>Indicador</a:t>
                      </a:r>
                    </a:p>
                  </a:txBody>
                  <a:tcPr marL="91444" marR="91444" marT="45706" marB="45706" anchor="ctr" horzOverflow="overflow">
                    <a:lnL>
                      <a:noFill/>
                    </a:lnL>
                    <a:lnR>
                      <a:noFill/>
                    </a:lnR>
                    <a:lnT>
                      <a:noFill/>
                    </a:lnT>
                    <a:lnB>
                      <a:noFill/>
                    </a:lnB>
                    <a:lnTlToBr>
                      <a:noFill/>
                    </a:lnTlToBr>
                    <a:lnBlToTr>
                      <a:noFill/>
                    </a:lnBlToTr>
                    <a:solidFill>
                      <a:schemeClr val="bg1">
                        <a:lumMod val="6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600" b="1" i="0" u="none" strike="noStrike" cap="none" normalizeH="0" baseline="0" dirty="0" smtClean="0">
                          <a:ln>
                            <a:noFill/>
                          </a:ln>
                          <a:solidFill>
                            <a:srgbClr val="595959"/>
                          </a:solidFill>
                          <a:effectLst/>
                          <a:latin typeface="+mn-lt"/>
                          <a:ea typeface="MS PGothic" pitchFamily="34" charset="-128"/>
                          <a:cs typeface="Arial" pitchFamily="34" charset="0"/>
                        </a:rPr>
                        <a:t>Acciones que impactan al indicador</a:t>
                      </a:r>
                    </a:p>
                  </a:txBody>
                  <a:tcPr marL="91444" marR="91444" marT="45706" marB="45706" anchor="ctr" horzOverflow="overflow">
                    <a:lnL>
                      <a:noFill/>
                    </a:lnL>
                    <a:lnR>
                      <a:noFill/>
                    </a:lnR>
                    <a:lnT>
                      <a:noFill/>
                    </a:lnT>
                    <a:lnB>
                      <a:noFill/>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600" b="1" i="0" u="none" strike="noStrike" cap="none" normalizeH="0" baseline="0" dirty="0" smtClean="0">
                          <a:ln>
                            <a:noFill/>
                          </a:ln>
                          <a:solidFill>
                            <a:srgbClr val="595959"/>
                          </a:solidFill>
                          <a:effectLst/>
                          <a:latin typeface="+mn-lt"/>
                          <a:ea typeface="MS PGothic" pitchFamily="34" charset="-128"/>
                          <a:cs typeface="Arial" pitchFamily="34" charset="0"/>
                        </a:rPr>
                        <a:t>Dependencias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MX" sz="1600" b="1" i="0" u="none" strike="noStrike" cap="none" normalizeH="0" baseline="0" dirty="0" smtClean="0">
                          <a:ln>
                            <a:noFill/>
                          </a:ln>
                          <a:solidFill>
                            <a:srgbClr val="595959"/>
                          </a:solidFill>
                          <a:effectLst/>
                          <a:latin typeface="+mn-lt"/>
                          <a:ea typeface="MS PGothic" pitchFamily="34" charset="-128"/>
                          <a:cs typeface="Arial" pitchFamily="34" charset="0"/>
                        </a:rPr>
                        <a:t>que inciden</a:t>
                      </a:r>
                    </a:p>
                  </a:txBody>
                  <a:tcPr marL="91444" marR="91444" marT="45706" marB="45706" anchor="ctr" horzOverflow="overflow">
                    <a:lnL>
                      <a:noFill/>
                    </a:lnL>
                    <a:lnR>
                      <a:noFill/>
                    </a:lnR>
                    <a:lnT>
                      <a:noFill/>
                    </a:lnT>
                    <a:lnB>
                      <a:noFill/>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600" b="1" i="0" u="none" strike="noStrike" cap="none" normalizeH="0" baseline="0" dirty="0" smtClean="0">
                          <a:ln>
                            <a:noFill/>
                          </a:ln>
                          <a:solidFill>
                            <a:srgbClr val="595959"/>
                          </a:solidFill>
                          <a:effectLst/>
                          <a:latin typeface="+mn-lt"/>
                          <a:ea typeface="MS PGothic" pitchFamily="34" charset="-128"/>
                          <a:cs typeface="Arial" pitchFamily="34" charset="0"/>
                        </a:rPr>
                        <a:t>Metas nacionales</a:t>
                      </a:r>
                    </a:p>
                  </a:txBody>
                  <a:tcPr marL="91444" marR="91444" marT="45706" marB="45706" anchor="ctr" horzOverflow="overflow">
                    <a:lnL>
                      <a:noFill/>
                    </a:lnL>
                    <a:lnR>
                      <a:noFill/>
                    </a:lnR>
                    <a:lnT>
                      <a:noFill/>
                    </a:lnT>
                    <a:lnB>
                      <a:noFill/>
                    </a:lnB>
                    <a:lnTlToBr>
                      <a:noFill/>
                    </a:lnTlToBr>
                    <a:lnBlToTr>
                      <a:noFill/>
                    </a:lnBlToTr>
                    <a:solidFill>
                      <a:schemeClr val="bg1">
                        <a:lumMod val="65000"/>
                      </a:schemeClr>
                    </a:solidFill>
                  </a:tcPr>
                </a:tc>
              </a:tr>
              <a:tr h="176647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600" b="1" i="0" u="none" strike="noStrike" cap="none" normalizeH="0" baseline="0" dirty="0" smtClean="0">
                          <a:ln>
                            <a:noFill/>
                          </a:ln>
                          <a:solidFill>
                            <a:srgbClr val="FF0000"/>
                          </a:solidFill>
                          <a:effectLst/>
                          <a:latin typeface="+mn-lt"/>
                          <a:ea typeface="MS PGothic" pitchFamily="34" charset="-128"/>
                          <a:cs typeface="Arial" pitchFamily="34" charset="0"/>
                        </a:rPr>
                        <a:t>Carencia por acceso a los servicios de salud.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MX" sz="1600" b="1" i="0" u="none" strike="noStrike" cap="none" normalizeH="0" baseline="0" dirty="0" smtClean="0">
                          <a:ln>
                            <a:noFill/>
                          </a:ln>
                          <a:solidFill>
                            <a:srgbClr val="FF0000"/>
                          </a:solidFill>
                          <a:effectLst/>
                          <a:latin typeface="+mn-lt"/>
                          <a:ea typeface="MS PGothic" pitchFamily="34" charset="-128"/>
                          <a:cs typeface="Arial" pitchFamily="34" charset="0"/>
                        </a:rPr>
                        <a:t>50.6%</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MX" sz="1600" b="1" i="0" u="none" strike="noStrike" cap="none" normalizeH="0" baseline="0" dirty="0" smtClean="0">
                          <a:ln>
                            <a:noFill/>
                          </a:ln>
                          <a:solidFill>
                            <a:srgbClr val="FF0000"/>
                          </a:solidFill>
                          <a:effectLst/>
                          <a:latin typeface="+mn-lt"/>
                          <a:ea typeface="MS PGothic" pitchFamily="34" charset="-128"/>
                          <a:cs typeface="Arial" pitchFamily="34" charset="0"/>
                        </a:rPr>
                        <a:t>(3.8 millones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MX" sz="1600" b="1" i="0" u="none" strike="noStrike" cap="none" normalizeH="0" baseline="0" dirty="0" smtClean="0">
                          <a:ln>
                            <a:noFill/>
                          </a:ln>
                          <a:solidFill>
                            <a:srgbClr val="FF0000"/>
                          </a:solidFill>
                          <a:effectLst/>
                          <a:latin typeface="+mn-lt"/>
                          <a:ea typeface="MS PGothic" pitchFamily="34" charset="-128"/>
                          <a:cs typeface="Arial" pitchFamily="34" charset="0"/>
                        </a:rPr>
                        <a:t>de personas). </a:t>
                      </a:r>
                    </a:p>
                  </a:txBody>
                  <a:tcPr marL="91444" marR="91444" marT="45709" marB="45709" horzOverflow="overflow">
                    <a:lnL>
                      <a:noFill/>
                    </a:lnL>
                    <a:lnR>
                      <a:noFill/>
                    </a:lnR>
                    <a:lnT>
                      <a:noFill/>
                    </a:lnT>
                    <a:lnB w="381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182563" marR="0" lvl="0" indent="-182563" algn="l" defTabSz="914400" rtl="0" eaLnBrk="1" fontAlgn="base" latinLnBrk="0" hangingPunct="1">
                        <a:lnSpc>
                          <a:spcPct val="100000"/>
                        </a:lnSpc>
                        <a:spcBef>
                          <a:spcPct val="0"/>
                        </a:spcBef>
                        <a:spcAft>
                          <a:spcPct val="0"/>
                        </a:spcAft>
                        <a:buClrTx/>
                        <a:buSzTx/>
                        <a:buFont typeface="Wingdings" pitchFamily="2" charset="2"/>
                        <a:buChar char="§"/>
                        <a:tabLst/>
                      </a:pPr>
                      <a:r>
                        <a:rPr kumimoji="0" lang="es-MX" sz="1600" b="1" i="0" u="none" strike="noStrike" cap="none" normalizeH="0" baseline="0" dirty="0" smtClean="0">
                          <a:ln>
                            <a:noFill/>
                          </a:ln>
                          <a:solidFill>
                            <a:srgbClr val="FF0000"/>
                          </a:solidFill>
                          <a:effectLst/>
                          <a:latin typeface="+mn-lt"/>
                          <a:ea typeface="MS PGothic" pitchFamily="34" charset="-128"/>
                          <a:cs typeface="Arial" pitchFamily="34" charset="0"/>
                        </a:rPr>
                        <a:t>Otorgar derecho al Seguro Popular. </a:t>
                      </a:r>
                    </a:p>
                    <a:p>
                      <a:pPr marL="182563" marR="0" lvl="0" indent="-182563" algn="l" defTabSz="914400" rtl="0" eaLnBrk="1" fontAlgn="base" latinLnBrk="0" hangingPunct="1">
                        <a:lnSpc>
                          <a:spcPct val="100000"/>
                        </a:lnSpc>
                        <a:spcBef>
                          <a:spcPct val="0"/>
                        </a:spcBef>
                        <a:spcAft>
                          <a:spcPct val="0"/>
                        </a:spcAft>
                        <a:buClrTx/>
                        <a:buSzTx/>
                        <a:buFont typeface="Wingdings" pitchFamily="2" charset="2"/>
                        <a:buChar char="§"/>
                        <a:tabLst/>
                      </a:pPr>
                      <a:r>
                        <a:rPr kumimoji="0" lang="es-MX" sz="1600" b="1" i="0" u="none" strike="noStrike" cap="none" normalizeH="0" baseline="0" dirty="0" smtClean="0">
                          <a:ln>
                            <a:noFill/>
                          </a:ln>
                          <a:solidFill>
                            <a:srgbClr val="FF0000"/>
                          </a:solidFill>
                          <a:effectLst/>
                          <a:latin typeface="+mn-lt"/>
                          <a:ea typeface="MS PGothic" pitchFamily="34" charset="-128"/>
                          <a:cs typeface="Arial" pitchFamily="34" charset="0"/>
                        </a:rPr>
                        <a:t>Dar acceso real a servicios de salud.</a:t>
                      </a:r>
                    </a:p>
                    <a:p>
                      <a:pPr marL="182563" marR="0" lvl="0" indent="-182563" algn="l" defTabSz="914400" rtl="0" eaLnBrk="1" fontAlgn="base" latinLnBrk="0" hangingPunct="1">
                        <a:lnSpc>
                          <a:spcPct val="100000"/>
                        </a:lnSpc>
                        <a:spcBef>
                          <a:spcPct val="0"/>
                        </a:spcBef>
                        <a:spcAft>
                          <a:spcPct val="0"/>
                        </a:spcAft>
                        <a:buClrTx/>
                        <a:buSzTx/>
                        <a:buFont typeface="Wingdings" pitchFamily="2" charset="2"/>
                        <a:buChar char="§"/>
                        <a:tabLst/>
                      </a:pPr>
                      <a:r>
                        <a:rPr kumimoji="0" lang="es-MX" sz="1600" b="1" i="0" u="none" strike="noStrike" cap="none" normalizeH="0" baseline="0" dirty="0" smtClean="0">
                          <a:ln>
                            <a:noFill/>
                          </a:ln>
                          <a:solidFill>
                            <a:srgbClr val="FF0000"/>
                          </a:solidFill>
                          <a:effectLst/>
                          <a:latin typeface="+mn-lt"/>
                          <a:ea typeface="MS PGothic" pitchFamily="34" charset="-128"/>
                          <a:cs typeface="Arial" pitchFamily="34" charset="0"/>
                        </a:rPr>
                        <a:t>Dotación de medicinas y disponibilidad de un médico. </a:t>
                      </a:r>
                    </a:p>
                  </a:txBody>
                  <a:tcPr marL="91444" marR="91444" marT="45709" marB="45709" horzOverflow="overflow">
                    <a:lnL>
                      <a:noFill/>
                    </a:lnL>
                    <a:lnR>
                      <a:noFill/>
                    </a:lnR>
                    <a:lnT>
                      <a:noFill/>
                    </a:lnT>
                    <a:lnB w="381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s-MX" sz="1600" b="1" i="0" u="none" strike="noStrike" cap="none" normalizeH="0" baseline="0" dirty="0" smtClean="0">
                          <a:ln>
                            <a:noFill/>
                          </a:ln>
                          <a:solidFill>
                            <a:srgbClr val="FF0000"/>
                          </a:solidFill>
                          <a:effectLst/>
                          <a:latin typeface="+mn-lt"/>
                          <a:ea typeface="MS PGothic" pitchFamily="34" charset="-128"/>
                          <a:cs typeface="Arial" pitchFamily="34" charset="0"/>
                        </a:rPr>
                        <a:t>Salud</a:t>
                      </a:r>
                    </a:p>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s-MX" sz="1600" b="0" i="0" u="none" strike="noStrike" cap="none" normalizeH="0" baseline="0" dirty="0" err="1" smtClean="0">
                          <a:ln>
                            <a:noFill/>
                          </a:ln>
                          <a:solidFill>
                            <a:srgbClr val="000000"/>
                          </a:solidFill>
                          <a:effectLst/>
                          <a:latin typeface="+mn-lt"/>
                          <a:ea typeface="MS PGothic" pitchFamily="34" charset="-128"/>
                          <a:cs typeface="Arial" pitchFamily="34" charset="0"/>
                        </a:rPr>
                        <a:t>Sedena</a:t>
                      </a:r>
                      <a:endParaRPr kumimoji="0" lang="es-MX" sz="1600" b="0" i="0" u="none" strike="noStrike" cap="none" normalizeH="0" baseline="0" dirty="0" smtClean="0">
                        <a:ln>
                          <a:noFill/>
                        </a:ln>
                        <a:solidFill>
                          <a:srgbClr val="000000"/>
                        </a:solidFill>
                        <a:effectLst/>
                        <a:latin typeface="+mn-lt"/>
                        <a:ea typeface="MS PGothic" pitchFamily="34" charset="-128"/>
                        <a:cs typeface="Arial" pitchFamily="34" charset="0"/>
                      </a:endParaRPr>
                    </a:p>
                  </a:txBody>
                  <a:tcPr marL="91444" marR="91444" marT="45709" marB="45709" horzOverflow="overflow">
                    <a:lnL>
                      <a:noFill/>
                    </a:lnL>
                    <a:lnR>
                      <a:noFill/>
                    </a:lnR>
                    <a:lnT>
                      <a:noFill/>
                    </a:lnT>
                    <a:lnB w="381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182563" marR="0" lvl="0" indent="-182563" algn="l" defTabSz="914400" rtl="0" eaLnBrk="1" fontAlgn="base" latinLnBrk="0" hangingPunct="1">
                        <a:lnSpc>
                          <a:spcPct val="100000"/>
                        </a:lnSpc>
                        <a:spcBef>
                          <a:spcPct val="0"/>
                        </a:spcBef>
                        <a:spcAft>
                          <a:spcPct val="0"/>
                        </a:spcAft>
                        <a:buClrTx/>
                        <a:buSzTx/>
                        <a:buFont typeface="Wingdings" pitchFamily="2" charset="2"/>
                        <a:buChar char="§"/>
                        <a:tabLst/>
                      </a:pPr>
                      <a:r>
                        <a:rPr kumimoji="0" lang="es-MX" sz="1600" b="1" i="0" u="none" strike="noStrike" cap="none" normalizeH="0" baseline="0" dirty="0" smtClean="0">
                          <a:ln>
                            <a:noFill/>
                          </a:ln>
                          <a:solidFill>
                            <a:srgbClr val="FF0000"/>
                          </a:solidFill>
                          <a:effectLst/>
                          <a:latin typeface="+mn-lt"/>
                          <a:ea typeface="MS PGothic" pitchFamily="34" charset="-128"/>
                          <a:cs typeface="Arial" pitchFamily="34" charset="0"/>
                        </a:rPr>
                        <a:t>3.8 millones de personas carentes de servicios de salud cuentan con servicios médicos.</a:t>
                      </a:r>
                    </a:p>
                    <a:p>
                      <a:pPr marL="182563" marR="0" lvl="0" indent="-182563" algn="l" defTabSz="914400" rtl="0" eaLnBrk="1" fontAlgn="base" latinLnBrk="0" hangingPunct="1">
                        <a:lnSpc>
                          <a:spcPct val="100000"/>
                        </a:lnSpc>
                        <a:spcBef>
                          <a:spcPct val="0"/>
                        </a:spcBef>
                        <a:spcAft>
                          <a:spcPct val="0"/>
                        </a:spcAft>
                        <a:buClrTx/>
                        <a:buSzTx/>
                        <a:buFont typeface="Wingdings" pitchFamily="2" charset="2"/>
                        <a:buChar char="§"/>
                        <a:tabLst/>
                      </a:pPr>
                      <a:r>
                        <a:rPr kumimoji="0" lang="es-MX" sz="1600" b="1" i="0" u="none" strike="noStrike" cap="none" normalizeH="0" baseline="0" dirty="0" smtClean="0">
                          <a:ln>
                            <a:noFill/>
                          </a:ln>
                          <a:solidFill>
                            <a:srgbClr val="FF0000"/>
                          </a:solidFill>
                          <a:effectLst/>
                          <a:latin typeface="+mn-lt"/>
                          <a:ea typeface="MS PGothic" pitchFamily="34" charset="-128"/>
                          <a:cs typeface="Arial" pitchFamily="34" charset="0"/>
                        </a:rPr>
                        <a:t>Construcción, rehabilitación y equipamiento de centros de salud. </a:t>
                      </a:r>
                    </a:p>
                    <a:p>
                      <a:pPr marL="182563" marR="0" lvl="0" indent="-182563" algn="l" defTabSz="914400" rtl="0" eaLnBrk="1" fontAlgn="base" latinLnBrk="0" hangingPunct="1">
                        <a:lnSpc>
                          <a:spcPct val="100000"/>
                        </a:lnSpc>
                        <a:spcBef>
                          <a:spcPct val="0"/>
                        </a:spcBef>
                        <a:spcAft>
                          <a:spcPct val="0"/>
                        </a:spcAft>
                        <a:buClrTx/>
                        <a:buSzTx/>
                        <a:buFont typeface="Arial" pitchFamily="34" charset="0"/>
                        <a:buNone/>
                        <a:tabLst/>
                      </a:pPr>
                      <a:endParaRPr kumimoji="0" lang="es-MX" sz="1600" b="0" i="0" u="none" strike="noStrike" cap="none" normalizeH="0" baseline="0" dirty="0" smtClean="0">
                        <a:ln>
                          <a:noFill/>
                        </a:ln>
                        <a:solidFill>
                          <a:srgbClr val="000000"/>
                        </a:solidFill>
                        <a:effectLst/>
                        <a:latin typeface="+mn-lt"/>
                        <a:ea typeface="MS PGothic" pitchFamily="34" charset="-128"/>
                        <a:cs typeface="Arial" pitchFamily="34" charset="0"/>
                      </a:endParaRPr>
                    </a:p>
                    <a:p>
                      <a:pPr marL="182563" marR="0" lvl="0" indent="-182563" algn="l" defTabSz="914400" rtl="0" eaLnBrk="1" fontAlgn="base" latinLnBrk="0" hangingPunct="1">
                        <a:lnSpc>
                          <a:spcPct val="100000"/>
                        </a:lnSpc>
                        <a:spcBef>
                          <a:spcPct val="0"/>
                        </a:spcBef>
                        <a:spcAft>
                          <a:spcPct val="0"/>
                        </a:spcAft>
                        <a:buClrTx/>
                        <a:buSzTx/>
                        <a:buFont typeface="Arial" pitchFamily="34" charset="0"/>
                        <a:buNone/>
                        <a:tabLst/>
                      </a:pPr>
                      <a:r>
                        <a:rPr kumimoji="0" lang="es-MX" sz="1600" b="1" i="0" u="none" strike="noStrike" cap="none" normalizeH="0" baseline="0" dirty="0" smtClean="0">
                          <a:ln>
                            <a:noFill/>
                          </a:ln>
                          <a:solidFill>
                            <a:srgbClr val="FF0000"/>
                          </a:solidFill>
                          <a:effectLst/>
                          <a:latin typeface="+mn-lt"/>
                          <a:ea typeface="MS PGothic" pitchFamily="34" charset="-128"/>
                          <a:cs typeface="Arial" pitchFamily="34" charset="0"/>
                        </a:rPr>
                        <a:t>Abatimiento total de la carencia.</a:t>
                      </a:r>
                    </a:p>
                    <a:p>
                      <a:pPr marL="182563" marR="0" lvl="0" indent="-182563" algn="l" defTabSz="914400" rtl="0" eaLnBrk="1" fontAlgn="base" latinLnBrk="0" hangingPunct="1">
                        <a:lnSpc>
                          <a:spcPct val="100000"/>
                        </a:lnSpc>
                        <a:spcBef>
                          <a:spcPct val="0"/>
                        </a:spcBef>
                        <a:spcAft>
                          <a:spcPct val="0"/>
                        </a:spcAft>
                        <a:buClrTx/>
                        <a:buSzTx/>
                        <a:buFont typeface="Arial" pitchFamily="34" charset="0"/>
                        <a:buNone/>
                        <a:tabLst/>
                      </a:pPr>
                      <a:r>
                        <a:rPr kumimoji="0" lang="es-MX" sz="1600" b="1" i="0" u="none" strike="noStrike" cap="none" normalizeH="0" baseline="0" dirty="0" smtClean="0">
                          <a:ln>
                            <a:noFill/>
                          </a:ln>
                          <a:solidFill>
                            <a:srgbClr val="FF0000"/>
                          </a:solidFill>
                          <a:effectLst/>
                          <a:latin typeface="+mn-lt"/>
                          <a:ea typeface="MS PGothic" pitchFamily="34" charset="-128"/>
                          <a:cs typeface="Arial" pitchFamily="34" charset="0"/>
                        </a:rPr>
                        <a:t>Cobertura total 100 %. </a:t>
                      </a:r>
                    </a:p>
                  </a:txBody>
                  <a:tcPr marL="91444" marR="91444" marT="45709" marB="45709" horzOverflow="overflow">
                    <a:lnL>
                      <a:noFill/>
                    </a:lnL>
                    <a:lnR>
                      <a:noFill/>
                    </a:lnR>
                    <a:lnT>
                      <a:noFill/>
                    </a:lnT>
                    <a:lnB w="38100" cap="flat" cmpd="sng" algn="ctr">
                      <a:solidFill>
                        <a:schemeClr val="bg1">
                          <a:lumMod val="50000"/>
                        </a:schemeClr>
                      </a:solidFill>
                      <a:prstDash val="solid"/>
                      <a:round/>
                      <a:headEnd type="none" w="med" len="med"/>
                      <a:tailEnd type="none" w="med" len="med"/>
                    </a:lnB>
                    <a:lnTlToBr>
                      <a:noFill/>
                    </a:lnTlToBr>
                    <a:lnBlToTr>
                      <a:noFill/>
                    </a:lnBlToTr>
                    <a:noFill/>
                  </a:tcPr>
                </a:tc>
              </a:tr>
              <a:tr h="128007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600" b="0" i="0" u="none" strike="noStrike" cap="none" normalizeH="0" baseline="0" dirty="0" smtClean="0">
                          <a:ln>
                            <a:noFill/>
                          </a:ln>
                          <a:solidFill>
                            <a:srgbClr val="000000"/>
                          </a:solidFill>
                          <a:effectLst/>
                          <a:latin typeface="+mn-lt"/>
                          <a:ea typeface="MS PGothic" pitchFamily="34" charset="-128"/>
                          <a:cs typeface="Arial" pitchFamily="34" charset="0"/>
                        </a:rPr>
                        <a:t>Carencia por seguridad social.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MX" sz="1600" b="1" i="0" u="none" strike="noStrike" cap="none" normalizeH="0" baseline="0" dirty="0" smtClean="0">
                          <a:ln>
                            <a:noFill/>
                          </a:ln>
                          <a:solidFill>
                            <a:srgbClr val="000000"/>
                          </a:solidFill>
                          <a:effectLst/>
                          <a:latin typeface="+mn-lt"/>
                          <a:ea typeface="MS PGothic" pitchFamily="34" charset="-128"/>
                          <a:cs typeface="Arial" pitchFamily="34" charset="0"/>
                        </a:rPr>
                        <a:t>96.9 %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MX" sz="1600" b="0" i="0" u="none" strike="noStrike" cap="none" normalizeH="0" baseline="0" dirty="0" smtClean="0">
                          <a:ln>
                            <a:noFill/>
                          </a:ln>
                          <a:solidFill>
                            <a:srgbClr val="000000"/>
                          </a:solidFill>
                          <a:effectLst/>
                          <a:latin typeface="+mn-lt"/>
                          <a:ea typeface="MS PGothic" pitchFamily="34" charset="-128"/>
                          <a:cs typeface="Arial" pitchFamily="34" charset="0"/>
                        </a:rPr>
                        <a:t>(7.1 millones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MX" sz="1600" b="0" i="0" u="none" strike="noStrike" cap="none" normalizeH="0" baseline="0" dirty="0" smtClean="0">
                          <a:ln>
                            <a:noFill/>
                          </a:ln>
                          <a:solidFill>
                            <a:srgbClr val="000000"/>
                          </a:solidFill>
                          <a:effectLst/>
                          <a:latin typeface="+mn-lt"/>
                          <a:ea typeface="MS PGothic" pitchFamily="34" charset="-128"/>
                          <a:cs typeface="Arial" pitchFamily="34" charset="0"/>
                        </a:rPr>
                        <a:t>de personas). </a:t>
                      </a:r>
                    </a:p>
                  </a:txBody>
                  <a:tcPr marL="91444" marR="91444" marT="45709" marB="45709" horzOverflow="overflow">
                    <a:lnL>
                      <a:noFill/>
                    </a:lnL>
                    <a:lnR>
                      <a:noFill/>
                    </a:lnR>
                    <a:lnT w="38100" cap="flat" cmpd="sng" algn="ctr">
                      <a:solidFill>
                        <a:schemeClr val="bg1">
                          <a:lumMod val="50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182563" marR="0" lvl="0" indent="-182563" algn="l" defTabSz="914400" rtl="0" eaLnBrk="1" fontAlgn="base" latinLnBrk="0" hangingPunct="1">
                        <a:lnSpc>
                          <a:spcPct val="100000"/>
                        </a:lnSpc>
                        <a:spcBef>
                          <a:spcPct val="0"/>
                        </a:spcBef>
                        <a:spcAft>
                          <a:spcPct val="0"/>
                        </a:spcAft>
                        <a:buClrTx/>
                        <a:buSzTx/>
                        <a:buFont typeface="Wingdings" pitchFamily="2" charset="2"/>
                        <a:buChar char="§"/>
                        <a:tabLst/>
                      </a:pPr>
                      <a:r>
                        <a:rPr kumimoji="0" lang="es-MX" sz="1600" b="0" i="0" u="none" strike="noStrike" cap="none" normalizeH="0" baseline="0" dirty="0" smtClean="0">
                          <a:ln>
                            <a:noFill/>
                          </a:ln>
                          <a:solidFill>
                            <a:srgbClr val="000000"/>
                          </a:solidFill>
                          <a:effectLst/>
                          <a:latin typeface="+mn-lt"/>
                          <a:ea typeface="MS PGothic" pitchFamily="34" charset="-128"/>
                          <a:cs typeface="Arial" pitchFamily="34" charset="0"/>
                        </a:rPr>
                        <a:t>Otorgar pensión a la población de 65 años y más.</a:t>
                      </a:r>
                    </a:p>
                    <a:p>
                      <a:pPr marL="182563" marR="0" lvl="0" indent="-182563" algn="l" defTabSz="914400" rtl="0" eaLnBrk="1" fontAlgn="base" latinLnBrk="0" hangingPunct="1">
                        <a:lnSpc>
                          <a:spcPct val="100000"/>
                        </a:lnSpc>
                        <a:spcBef>
                          <a:spcPct val="0"/>
                        </a:spcBef>
                        <a:spcAft>
                          <a:spcPct val="0"/>
                        </a:spcAft>
                        <a:buClrTx/>
                        <a:buSzTx/>
                        <a:buFont typeface="Wingdings" pitchFamily="2" charset="2"/>
                        <a:buChar char="§"/>
                        <a:tabLst/>
                      </a:pPr>
                      <a:r>
                        <a:rPr kumimoji="0" lang="es-MX" sz="1600" b="0" i="0" u="none" strike="noStrike" cap="none" normalizeH="0" baseline="0" dirty="0" smtClean="0">
                          <a:ln>
                            <a:noFill/>
                          </a:ln>
                          <a:solidFill>
                            <a:srgbClr val="000000"/>
                          </a:solidFill>
                          <a:effectLst/>
                          <a:latin typeface="+mn-lt"/>
                          <a:ea typeface="MS PGothic" pitchFamily="34" charset="-128"/>
                          <a:cs typeface="Arial" pitchFamily="34" charset="0"/>
                        </a:rPr>
                        <a:t>Dotar Sistema de Seguridad Social.</a:t>
                      </a:r>
                    </a:p>
                    <a:p>
                      <a:pPr marL="182563" marR="0" lvl="0" indent="-182563"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es-MX" sz="1600" b="0" i="0" u="none" strike="noStrike" cap="none" normalizeH="0" baseline="0" dirty="0" smtClean="0">
                        <a:ln>
                          <a:noFill/>
                        </a:ln>
                        <a:solidFill>
                          <a:srgbClr val="000000"/>
                        </a:solidFill>
                        <a:effectLst/>
                        <a:latin typeface="+mn-lt"/>
                        <a:ea typeface="MS PGothic" pitchFamily="34" charset="-128"/>
                        <a:cs typeface="Arial" pitchFamily="34" charset="0"/>
                      </a:endParaRPr>
                    </a:p>
                  </a:txBody>
                  <a:tcPr marL="91444" marR="91444" marT="45709" marB="45709" horzOverflow="overflow">
                    <a:lnL>
                      <a:noFill/>
                    </a:lnL>
                    <a:lnR>
                      <a:noFill/>
                    </a:lnR>
                    <a:lnT w="38100" cap="flat" cmpd="sng" algn="ctr">
                      <a:solidFill>
                        <a:schemeClr val="bg1">
                          <a:lumMod val="50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s-MX" sz="1600" b="0" i="0" u="none" strike="noStrike" cap="none" normalizeH="0" baseline="0" dirty="0" err="1" smtClean="0">
                          <a:ln>
                            <a:noFill/>
                          </a:ln>
                          <a:solidFill>
                            <a:srgbClr val="000000"/>
                          </a:solidFill>
                          <a:effectLst/>
                          <a:latin typeface="+mn-lt"/>
                          <a:ea typeface="MS PGothic" pitchFamily="34" charset="-128"/>
                          <a:cs typeface="Arial" pitchFamily="34" charset="0"/>
                        </a:rPr>
                        <a:t>Sedesol</a:t>
                      </a:r>
                      <a:endParaRPr kumimoji="0" lang="es-MX" sz="1600" b="0" i="0" u="none" strike="noStrike" cap="none" normalizeH="0" baseline="0" dirty="0" smtClean="0">
                        <a:ln>
                          <a:noFill/>
                        </a:ln>
                        <a:solidFill>
                          <a:srgbClr val="000000"/>
                        </a:solidFill>
                        <a:effectLst/>
                        <a:latin typeface="+mn-lt"/>
                        <a:ea typeface="MS PGothic" pitchFamily="34" charset="-128"/>
                        <a:cs typeface="Arial" pitchFamily="34" charset="0"/>
                      </a:endParaRPr>
                    </a:p>
                  </a:txBody>
                  <a:tcPr marL="91444" marR="91444" marT="45709" marB="45709" horzOverflow="overflow">
                    <a:lnL>
                      <a:noFill/>
                    </a:lnL>
                    <a:lnR>
                      <a:noFill/>
                    </a:lnR>
                    <a:lnT w="38100" cap="flat" cmpd="sng" algn="ctr">
                      <a:solidFill>
                        <a:schemeClr val="bg1">
                          <a:lumMod val="50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182563" marR="0" lvl="0" indent="-182563" algn="l" defTabSz="914400" rtl="0" eaLnBrk="1" fontAlgn="base" latinLnBrk="0" hangingPunct="1">
                        <a:lnSpc>
                          <a:spcPct val="100000"/>
                        </a:lnSpc>
                        <a:spcBef>
                          <a:spcPct val="0"/>
                        </a:spcBef>
                        <a:spcAft>
                          <a:spcPct val="0"/>
                        </a:spcAft>
                        <a:buClrTx/>
                        <a:buSzTx/>
                        <a:buFont typeface="Wingdings" pitchFamily="2" charset="2"/>
                        <a:buChar char="§"/>
                        <a:tabLst/>
                      </a:pPr>
                      <a:r>
                        <a:rPr kumimoji="0" lang="es-MX" sz="1600" b="0" i="0" u="none" strike="noStrike" cap="none" normalizeH="0" baseline="0" dirty="0" smtClean="0">
                          <a:ln>
                            <a:noFill/>
                          </a:ln>
                          <a:solidFill>
                            <a:srgbClr val="000000"/>
                          </a:solidFill>
                          <a:effectLst/>
                          <a:latin typeface="+mn-lt"/>
                          <a:ea typeface="MS PGothic" pitchFamily="34" charset="-128"/>
                          <a:cs typeface="Arial" pitchFamily="34" charset="0"/>
                        </a:rPr>
                        <a:t>Recibirán pensión 110 mil personas  mayores de 65 años y más, que aún no cuentan con ella.</a:t>
                      </a:r>
                    </a:p>
                  </a:txBody>
                  <a:tcPr marL="91444" marR="91444" marT="45709" marB="45709" horzOverflow="overflow">
                    <a:lnL>
                      <a:noFill/>
                    </a:lnL>
                    <a:lnR>
                      <a:noFill/>
                    </a:lnR>
                    <a:lnT w="38100" cap="flat" cmpd="sng" algn="ctr">
                      <a:solidFill>
                        <a:schemeClr val="bg1">
                          <a:lumMod val="50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sp>
        <p:nvSpPr>
          <p:cNvPr id="7" name="6 Elipse"/>
          <p:cNvSpPr/>
          <p:nvPr/>
        </p:nvSpPr>
        <p:spPr>
          <a:xfrm>
            <a:off x="179512" y="2924944"/>
            <a:ext cx="432048" cy="432048"/>
          </a:xfrm>
          <a:prstGeom prst="ellipse">
            <a:avLst/>
          </a:prstGeom>
          <a:solidFill>
            <a:srgbClr val="8A0574"/>
          </a:solidFill>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s-MX" sz="3200" b="1" dirty="0">
                <a:latin typeface="Arial"/>
                <a:cs typeface="Arial"/>
              </a:rPr>
              <a:t>4</a:t>
            </a:r>
            <a:endParaRPr lang="es-MX" sz="1800" b="1" dirty="0">
              <a:latin typeface="Arial"/>
              <a:cs typeface="Arial"/>
            </a:endParaRPr>
          </a:p>
        </p:txBody>
      </p:sp>
      <p:sp>
        <p:nvSpPr>
          <p:cNvPr id="8" name="7 Elipse"/>
          <p:cNvSpPr/>
          <p:nvPr/>
        </p:nvSpPr>
        <p:spPr>
          <a:xfrm>
            <a:off x="107504" y="4941168"/>
            <a:ext cx="432048" cy="432048"/>
          </a:xfrm>
          <a:prstGeom prst="ellipse">
            <a:avLst/>
          </a:prstGeom>
          <a:solidFill>
            <a:srgbClr val="8A0574"/>
          </a:solidFill>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s-MX" sz="3200" b="1" dirty="0">
                <a:latin typeface="Arial"/>
                <a:cs typeface="Arial"/>
              </a:rPr>
              <a:t>5</a:t>
            </a:r>
            <a:endParaRPr lang="es-MX" sz="1800" b="1" dirty="0">
              <a:latin typeface="Arial"/>
              <a:cs typeface="Arial"/>
            </a:endParaRPr>
          </a:p>
        </p:txBody>
      </p:sp>
      <p:sp>
        <p:nvSpPr>
          <p:cNvPr id="10" name="5 Título"/>
          <p:cNvSpPr txBox="1">
            <a:spLocks/>
          </p:cNvSpPr>
          <p:nvPr/>
        </p:nvSpPr>
        <p:spPr>
          <a:xfrm>
            <a:off x="0" y="980728"/>
            <a:ext cx="9144000" cy="461963"/>
          </a:xfrm>
          <a:prstGeom prst="rect">
            <a:avLst/>
          </a:prstGeom>
        </p:spPr>
        <p:txBody>
          <a:bodyPr anchor="b">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s-MX" sz="2400" b="1" dirty="0" smtClean="0">
                <a:solidFill>
                  <a:schemeClr val="bg1">
                    <a:lumMod val="50000"/>
                  </a:schemeClr>
                </a:solidFill>
                <a:latin typeface="+mn-lt"/>
                <a:cs typeface="Arial"/>
              </a:rPr>
              <a:t>INDICADORES, ACCIONES, DEPENDENCIAS</a:t>
            </a:r>
            <a:endParaRPr lang="es-MX" sz="2400" b="1" dirty="0">
              <a:solidFill>
                <a:schemeClr val="bg1">
                  <a:lumMod val="50000"/>
                </a:schemeClr>
              </a:solidFill>
              <a:latin typeface="+mn-lt"/>
              <a:cs typeface="Arial"/>
            </a:endParaRPr>
          </a:p>
        </p:txBody>
      </p:sp>
      <p:grpSp>
        <p:nvGrpSpPr>
          <p:cNvPr id="6" name="5 Grupo"/>
          <p:cNvGrpSpPr/>
          <p:nvPr/>
        </p:nvGrpSpPr>
        <p:grpSpPr>
          <a:xfrm>
            <a:off x="420" y="166340"/>
            <a:ext cx="9144000" cy="738200"/>
            <a:chOff x="0" y="0"/>
            <a:chExt cx="9144000" cy="738200"/>
          </a:xfrm>
        </p:grpSpPr>
        <p:pic>
          <p:nvPicPr>
            <p:cNvPr id="9" name="Imagen 2" descr="pleca_morada.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719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Imagen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0" y="19062"/>
              <a:ext cx="3059412" cy="719138"/>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xmlns="" val="35296161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xmlns="" val="1925362449"/>
              </p:ext>
            </p:extLst>
          </p:nvPr>
        </p:nvGraphicFramePr>
        <p:xfrm>
          <a:off x="250825" y="1535012"/>
          <a:ext cx="8642350" cy="4846316"/>
        </p:xfrm>
        <a:graphic>
          <a:graphicData uri="http://schemas.openxmlformats.org/drawingml/2006/table">
            <a:tbl>
              <a:tblPr/>
              <a:tblGrid>
                <a:gridCol w="1631950"/>
                <a:gridCol w="2761233"/>
                <a:gridCol w="1584176"/>
                <a:gridCol w="2664991"/>
              </a:tblGrid>
              <a:tr h="5524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800" b="1" i="0" u="none" strike="noStrike" cap="none" normalizeH="0" baseline="0" dirty="0" smtClean="0">
                          <a:ln>
                            <a:noFill/>
                          </a:ln>
                          <a:solidFill>
                            <a:srgbClr val="595959"/>
                          </a:solidFill>
                          <a:effectLst/>
                          <a:latin typeface="+mn-lt"/>
                          <a:ea typeface="MS PGothic" pitchFamily="34" charset="-128"/>
                          <a:cs typeface="Arial" pitchFamily="34" charset="0"/>
                        </a:rPr>
                        <a:t>Indicador</a:t>
                      </a:r>
                    </a:p>
                  </a:txBody>
                  <a:tcPr marL="91444" marR="91444" marT="45723" marB="45723" anchor="ctr" horzOverflow="overflow">
                    <a:lnL>
                      <a:noFill/>
                    </a:lnL>
                    <a:lnR>
                      <a:noFill/>
                    </a:lnR>
                    <a:lnT>
                      <a:noFill/>
                    </a:lnT>
                    <a:lnB>
                      <a:noFill/>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800" b="1" i="0" u="none" strike="noStrike" cap="none" normalizeH="0" baseline="0" dirty="0" smtClean="0">
                          <a:ln>
                            <a:noFill/>
                          </a:ln>
                          <a:solidFill>
                            <a:srgbClr val="595959"/>
                          </a:solidFill>
                          <a:effectLst/>
                          <a:latin typeface="+mn-lt"/>
                          <a:ea typeface="MS PGothic" pitchFamily="34" charset="-128"/>
                          <a:cs typeface="Arial" pitchFamily="34" charset="0"/>
                        </a:rPr>
                        <a:t>Acciones que impactan al indicador</a:t>
                      </a:r>
                    </a:p>
                  </a:txBody>
                  <a:tcPr marL="91444" marR="91444" marT="45723" marB="45723" anchor="ctr" horzOverflow="overflow">
                    <a:lnL>
                      <a:noFill/>
                    </a:lnL>
                    <a:lnR>
                      <a:noFill/>
                    </a:lnR>
                    <a:lnT>
                      <a:noFill/>
                    </a:lnT>
                    <a:lnB>
                      <a:noFill/>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800" b="1" i="0" u="none" strike="noStrike" cap="none" normalizeH="0" baseline="0" dirty="0" smtClean="0">
                          <a:ln>
                            <a:noFill/>
                          </a:ln>
                          <a:solidFill>
                            <a:srgbClr val="595959"/>
                          </a:solidFill>
                          <a:effectLst/>
                          <a:latin typeface="+mn-lt"/>
                          <a:ea typeface="MS PGothic" pitchFamily="34" charset="-128"/>
                          <a:cs typeface="Arial" pitchFamily="34" charset="0"/>
                        </a:rPr>
                        <a:t>Dependencias que inciden</a:t>
                      </a:r>
                    </a:p>
                  </a:txBody>
                  <a:tcPr marL="91444" marR="91444" marT="45723" marB="45723" anchor="ctr" horzOverflow="overflow">
                    <a:lnL>
                      <a:noFill/>
                    </a:lnL>
                    <a:lnR>
                      <a:noFill/>
                    </a:lnR>
                    <a:lnT>
                      <a:noFill/>
                    </a:lnT>
                    <a:lnB>
                      <a:noFill/>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800" b="1" i="0" u="none" strike="noStrike" cap="none" normalizeH="0" baseline="0" dirty="0" smtClean="0">
                          <a:ln>
                            <a:noFill/>
                          </a:ln>
                          <a:solidFill>
                            <a:srgbClr val="595959"/>
                          </a:solidFill>
                          <a:effectLst/>
                          <a:latin typeface="+mn-lt"/>
                          <a:ea typeface="MS PGothic" pitchFamily="34" charset="-128"/>
                          <a:cs typeface="Arial" pitchFamily="34" charset="0"/>
                        </a:rPr>
                        <a:t>Metas nacionales</a:t>
                      </a:r>
                    </a:p>
                  </a:txBody>
                  <a:tcPr marL="91444" marR="91444" marT="45723" marB="45723" anchor="ctr" horzOverflow="overflow">
                    <a:lnL>
                      <a:noFill/>
                    </a:lnL>
                    <a:lnR>
                      <a:noFill/>
                    </a:lnR>
                    <a:lnT>
                      <a:noFill/>
                    </a:lnT>
                    <a:lnB>
                      <a:noFill/>
                    </a:lnB>
                    <a:lnTlToBr>
                      <a:noFill/>
                    </a:lnTlToBr>
                    <a:lnBlToTr>
                      <a:noFill/>
                    </a:lnBlToTr>
                    <a:solidFill>
                      <a:srgbClr val="D9D9D9"/>
                    </a:solidFill>
                  </a:tcPr>
                </a:tc>
              </a:tr>
              <a:tr h="21034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800" b="1" i="0" u="none" strike="noStrike" cap="none" normalizeH="0" baseline="0" dirty="0" smtClean="0">
                          <a:ln>
                            <a:noFill/>
                          </a:ln>
                          <a:solidFill>
                            <a:srgbClr val="FF0000"/>
                          </a:solidFill>
                          <a:effectLst/>
                          <a:latin typeface="+mn-lt"/>
                          <a:ea typeface="MS PGothic" pitchFamily="34" charset="-128"/>
                          <a:cs typeface="Arial" pitchFamily="34" charset="0"/>
                        </a:rPr>
                        <a:t>Carencia por acceso a la alimentación</a:t>
                      </a:r>
                      <a:r>
                        <a:rPr kumimoji="0" lang="es-MX" sz="1800" b="0" i="0" u="none" strike="noStrike" cap="none" normalizeH="0" baseline="0" dirty="0" smtClean="0">
                          <a:ln>
                            <a:noFill/>
                          </a:ln>
                          <a:solidFill>
                            <a:srgbClr val="000000"/>
                          </a:solidFill>
                          <a:effectLst/>
                          <a:latin typeface="+mn-lt"/>
                          <a:ea typeface="MS PGothic" pitchFamily="34" charset="-128"/>
                          <a:cs typeface="Arial" pitchFamily="34"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MX" sz="1800" b="0" i="0" u="none" strike="noStrike" cap="none" normalizeH="0" baseline="0" dirty="0" smtClean="0">
                          <a:ln>
                            <a:noFill/>
                          </a:ln>
                          <a:solidFill>
                            <a:srgbClr val="000000"/>
                          </a:solidFill>
                          <a:effectLst/>
                          <a:latin typeface="+mn-lt"/>
                          <a:ea typeface="MS PGothic" pitchFamily="34" charset="-128"/>
                          <a:cs typeface="Arial" pitchFamily="34" charset="0"/>
                        </a:rPr>
                        <a:t>(7.4 millones </a:t>
                      </a:r>
                      <a:r>
                        <a:rPr kumimoji="0" lang="es-MX" sz="1800" b="1" i="0" u="none" strike="noStrike" cap="none" normalizeH="0" baseline="0" dirty="0" smtClean="0">
                          <a:ln>
                            <a:noFill/>
                          </a:ln>
                          <a:solidFill>
                            <a:srgbClr val="000000"/>
                          </a:solidFill>
                          <a:effectLst/>
                          <a:latin typeface="+mn-lt"/>
                          <a:ea typeface="MS PGothic" pitchFamily="34" charset="-128"/>
                          <a:cs typeface="Arial" pitchFamily="34" charset="0"/>
                        </a:rPr>
                        <a:t>que contestaron afirmativamente más de dos preguntas</a:t>
                      </a:r>
                      <a:r>
                        <a:rPr kumimoji="0" lang="es-MX" sz="1800" b="0" i="0" u="none" strike="noStrike" cap="none" normalizeH="0" baseline="0" dirty="0" smtClean="0">
                          <a:ln>
                            <a:noFill/>
                          </a:ln>
                          <a:solidFill>
                            <a:srgbClr val="000000"/>
                          </a:solidFill>
                          <a:effectLst/>
                          <a:latin typeface="+mn-lt"/>
                          <a:ea typeface="MS PGothic" pitchFamily="34" charset="-128"/>
                          <a:cs typeface="Arial" pitchFamily="34" charset="0"/>
                        </a:rPr>
                        <a:t>).</a:t>
                      </a:r>
                    </a:p>
                  </a:txBody>
                  <a:tcPr marL="91441" marR="91441" marT="45715" marB="45715" horzOverflow="overflow">
                    <a:lnL>
                      <a:noFill/>
                    </a:lnL>
                    <a:lnR>
                      <a:noFill/>
                    </a:lnR>
                    <a:lnT>
                      <a:noFill/>
                    </a:lnT>
                    <a:lnB w="381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182563" marR="0" lvl="0" indent="-182563" algn="l" defTabSz="914400" rtl="0" eaLnBrk="1" fontAlgn="base" latinLnBrk="0" hangingPunct="1">
                        <a:lnSpc>
                          <a:spcPct val="100000"/>
                        </a:lnSpc>
                        <a:spcBef>
                          <a:spcPct val="0"/>
                        </a:spcBef>
                        <a:spcAft>
                          <a:spcPct val="0"/>
                        </a:spcAft>
                        <a:buClrTx/>
                        <a:buSzTx/>
                        <a:buFont typeface="Wingdings" pitchFamily="2" charset="2"/>
                        <a:buChar char="§"/>
                        <a:tabLst/>
                      </a:pPr>
                      <a:r>
                        <a:rPr kumimoji="0" lang="es-MX" sz="1800" b="0" i="0" u="none" strike="noStrike" cap="none" normalizeH="0" baseline="0" dirty="0" smtClean="0">
                          <a:ln>
                            <a:noFill/>
                          </a:ln>
                          <a:solidFill>
                            <a:srgbClr val="000000"/>
                          </a:solidFill>
                          <a:effectLst/>
                          <a:latin typeface="+mn-lt"/>
                          <a:ea typeface="MS PGothic" pitchFamily="34" charset="-128"/>
                          <a:cs typeface="Arial" pitchFamily="34" charset="0"/>
                        </a:rPr>
                        <a:t>Apoyo al mejoramiento de producción agropecuaria de la propia población objetivo.</a:t>
                      </a:r>
                    </a:p>
                    <a:p>
                      <a:pPr marL="182563" marR="0" lvl="0" indent="-182563" algn="l" defTabSz="914400" rtl="0" eaLnBrk="1" fontAlgn="base" latinLnBrk="0" hangingPunct="1">
                        <a:lnSpc>
                          <a:spcPct val="100000"/>
                        </a:lnSpc>
                        <a:spcBef>
                          <a:spcPct val="0"/>
                        </a:spcBef>
                        <a:spcAft>
                          <a:spcPct val="0"/>
                        </a:spcAft>
                        <a:buClrTx/>
                        <a:buSzTx/>
                        <a:buFont typeface="Wingdings" pitchFamily="2" charset="2"/>
                        <a:buChar char="§"/>
                        <a:tabLst/>
                      </a:pPr>
                      <a:r>
                        <a:rPr kumimoji="0" lang="es-MX" sz="1800" b="0" i="0" u="none" strike="noStrike" cap="none" normalizeH="0" baseline="0" dirty="0" smtClean="0">
                          <a:ln>
                            <a:noFill/>
                          </a:ln>
                          <a:solidFill>
                            <a:srgbClr val="000000"/>
                          </a:solidFill>
                          <a:effectLst/>
                          <a:latin typeface="+mn-lt"/>
                          <a:ea typeface="MS PGothic" pitchFamily="34" charset="-128"/>
                          <a:cs typeface="Arial" pitchFamily="34" charset="0"/>
                        </a:rPr>
                        <a:t>Disminución del desperdicio y merma de alimentos.</a:t>
                      </a:r>
                    </a:p>
                    <a:p>
                      <a:pPr marL="182563" marR="0" lvl="0" indent="-182563" algn="l" defTabSz="914400" rtl="0" eaLnBrk="1" fontAlgn="base" latinLnBrk="0" hangingPunct="1">
                        <a:lnSpc>
                          <a:spcPct val="100000"/>
                        </a:lnSpc>
                        <a:spcBef>
                          <a:spcPct val="0"/>
                        </a:spcBef>
                        <a:spcAft>
                          <a:spcPct val="0"/>
                        </a:spcAft>
                        <a:buClrTx/>
                        <a:buSzTx/>
                        <a:buFont typeface="Wingdings" pitchFamily="2" charset="2"/>
                        <a:buChar char="§"/>
                        <a:tabLst/>
                      </a:pPr>
                      <a:r>
                        <a:rPr kumimoji="0" lang="es-MX" sz="1800" b="0" i="0" u="none" strike="noStrike" cap="none" normalizeH="0" baseline="0" dirty="0" smtClean="0">
                          <a:ln>
                            <a:noFill/>
                          </a:ln>
                          <a:solidFill>
                            <a:srgbClr val="000000"/>
                          </a:solidFill>
                          <a:effectLst/>
                          <a:latin typeface="+mn-lt"/>
                          <a:ea typeface="MS PGothic" pitchFamily="34" charset="-128"/>
                          <a:cs typeface="Arial" pitchFamily="34" charset="0"/>
                        </a:rPr>
                        <a:t>Mejorar el abasto y la  disponibilidad de alimentos.</a:t>
                      </a:r>
                    </a:p>
                    <a:p>
                      <a:pPr marL="182563" marR="0" lvl="0" indent="-182563" algn="l" defTabSz="914400" rtl="0" eaLnBrk="1" fontAlgn="base" latinLnBrk="0" hangingPunct="1">
                        <a:lnSpc>
                          <a:spcPct val="100000"/>
                        </a:lnSpc>
                        <a:spcBef>
                          <a:spcPct val="0"/>
                        </a:spcBef>
                        <a:spcAft>
                          <a:spcPct val="0"/>
                        </a:spcAft>
                        <a:buClrTx/>
                        <a:buSzTx/>
                        <a:buFont typeface="Wingdings" pitchFamily="2" charset="2"/>
                        <a:buChar char="§"/>
                        <a:tabLst/>
                      </a:pPr>
                      <a:r>
                        <a:rPr kumimoji="0" lang="es-MX" sz="1800" b="1" i="0" u="none" strike="noStrike" cap="none" normalizeH="0" baseline="0" dirty="0" smtClean="0">
                          <a:ln>
                            <a:noFill/>
                          </a:ln>
                          <a:solidFill>
                            <a:srgbClr val="FF0000"/>
                          </a:solidFill>
                          <a:effectLst/>
                          <a:latin typeface="+mn-lt"/>
                          <a:ea typeface="MS PGothic" pitchFamily="34" charset="-128"/>
                          <a:cs typeface="Arial" pitchFamily="34" charset="0"/>
                        </a:rPr>
                        <a:t>Atender especialmente la desnutrición de niños de 0 a 5 años, mujeres embarazadas y madres lactantes.</a:t>
                      </a:r>
                    </a:p>
                  </a:txBody>
                  <a:tcPr marL="91441" marR="91441" marT="45715" marB="45715" horzOverflow="overflow">
                    <a:lnL>
                      <a:noFill/>
                    </a:lnL>
                    <a:lnR>
                      <a:noFill/>
                    </a:lnR>
                    <a:lnT>
                      <a:noFill/>
                    </a:lnT>
                    <a:lnB w="381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s-MX" sz="1800" b="0" i="0" u="none" strike="noStrike" cap="none" normalizeH="0" baseline="0" dirty="0" smtClean="0">
                          <a:ln>
                            <a:noFill/>
                          </a:ln>
                          <a:solidFill>
                            <a:srgbClr val="000000"/>
                          </a:solidFill>
                          <a:effectLst/>
                          <a:latin typeface="+mn-lt"/>
                          <a:ea typeface="MS PGothic" pitchFamily="34" charset="-128"/>
                          <a:cs typeface="Arial" pitchFamily="34" charset="0"/>
                        </a:rPr>
                        <a:t>SEP</a:t>
                      </a:r>
                    </a:p>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s-MX" sz="1800" b="1" i="0" u="none" strike="noStrike" cap="none" normalizeH="0" baseline="0" dirty="0" smtClean="0">
                          <a:ln>
                            <a:noFill/>
                          </a:ln>
                          <a:solidFill>
                            <a:srgbClr val="FF0000"/>
                          </a:solidFill>
                          <a:effectLst/>
                          <a:latin typeface="+mn-lt"/>
                          <a:ea typeface="MS PGothic" pitchFamily="34" charset="-128"/>
                          <a:cs typeface="Arial" pitchFamily="34" charset="0"/>
                        </a:rPr>
                        <a:t>Salud</a:t>
                      </a:r>
                    </a:p>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s-MX" sz="1800" b="0" i="0" u="none" strike="noStrike" cap="none" normalizeH="0" baseline="0" dirty="0" err="1" smtClean="0">
                          <a:ln>
                            <a:noFill/>
                          </a:ln>
                          <a:solidFill>
                            <a:srgbClr val="000000"/>
                          </a:solidFill>
                          <a:effectLst/>
                          <a:latin typeface="+mn-lt"/>
                          <a:ea typeface="MS PGothic" pitchFamily="34" charset="-128"/>
                          <a:cs typeface="Arial" pitchFamily="34" charset="0"/>
                        </a:rPr>
                        <a:t>Liconsa</a:t>
                      </a:r>
                      <a:endParaRPr kumimoji="0" lang="es-MX" sz="1800" b="0" i="0" u="none" strike="noStrike" cap="none" normalizeH="0" baseline="0" dirty="0" smtClean="0">
                        <a:ln>
                          <a:noFill/>
                        </a:ln>
                        <a:solidFill>
                          <a:srgbClr val="000000"/>
                        </a:solidFill>
                        <a:effectLst/>
                        <a:latin typeface="+mn-lt"/>
                        <a:ea typeface="MS PGothic" pitchFamily="34" charset="-128"/>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s-MX" sz="1800" b="0" i="0" u="none" strike="noStrike" cap="none" normalizeH="0" baseline="0" dirty="0" err="1" smtClean="0">
                          <a:ln>
                            <a:noFill/>
                          </a:ln>
                          <a:solidFill>
                            <a:srgbClr val="000000"/>
                          </a:solidFill>
                          <a:effectLst/>
                          <a:latin typeface="+mn-lt"/>
                          <a:ea typeface="MS PGothic" pitchFamily="34" charset="-128"/>
                          <a:cs typeface="Arial" pitchFamily="34" charset="0"/>
                        </a:rPr>
                        <a:t>Diconsa</a:t>
                      </a:r>
                      <a:endParaRPr kumimoji="0" lang="es-MX" sz="1800" b="0" i="0" u="none" strike="noStrike" cap="none" normalizeH="0" baseline="0" dirty="0" smtClean="0">
                        <a:ln>
                          <a:noFill/>
                        </a:ln>
                        <a:solidFill>
                          <a:srgbClr val="000000"/>
                        </a:solidFill>
                        <a:effectLst/>
                        <a:latin typeface="+mn-lt"/>
                        <a:ea typeface="MS PGothic" pitchFamily="34" charset="-128"/>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s-MX" sz="1800" b="0" i="0" u="none" strike="noStrike" cap="none" normalizeH="0" baseline="0" dirty="0" smtClean="0">
                          <a:ln>
                            <a:noFill/>
                          </a:ln>
                          <a:solidFill>
                            <a:srgbClr val="000000"/>
                          </a:solidFill>
                          <a:effectLst/>
                          <a:latin typeface="+mn-lt"/>
                          <a:ea typeface="MS PGothic" pitchFamily="34" charset="-128"/>
                          <a:cs typeface="Arial" pitchFamily="34" charset="0"/>
                        </a:rPr>
                        <a:t>DIF</a:t>
                      </a:r>
                    </a:p>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s-MX" sz="1800" b="0" i="0" u="none" strike="noStrike" cap="none" normalizeH="0" baseline="0" dirty="0" err="1" smtClean="0">
                          <a:ln>
                            <a:noFill/>
                          </a:ln>
                          <a:solidFill>
                            <a:srgbClr val="000000"/>
                          </a:solidFill>
                          <a:effectLst/>
                          <a:latin typeface="+mn-lt"/>
                          <a:ea typeface="MS PGothic" pitchFamily="34" charset="-128"/>
                          <a:cs typeface="Arial" pitchFamily="34" charset="0"/>
                        </a:rPr>
                        <a:t>Sagarpa</a:t>
                      </a:r>
                      <a:endParaRPr kumimoji="0" lang="es-MX" sz="1800" b="0" i="0" u="none" strike="noStrike" cap="none" normalizeH="0" baseline="0" dirty="0" smtClean="0">
                        <a:ln>
                          <a:noFill/>
                        </a:ln>
                        <a:solidFill>
                          <a:srgbClr val="000000"/>
                        </a:solidFill>
                        <a:effectLst/>
                        <a:latin typeface="+mn-lt"/>
                        <a:ea typeface="MS PGothic" pitchFamily="34" charset="-128"/>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s-MX" sz="1800" b="0" i="0" u="none" strike="noStrike" cap="none" normalizeH="0" baseline="0" dirty="0" err="1" smtClean="0">
                          <a:ln>
                            <a:noFill/>
                          </a:ln>
                          <a:solidFill>
                            <a:srgbClr val="000000"/>
                          </a:solidFill>
                          <a:effectLst/>
                          <a:latin typeface="+mn-lt"/>
                          <a:ea typeface="MS PGothic" pitchFamily="34" charset="-128"/>
                          <a:cs typeface="Arial" pitchFamily="34" charset="0"/>
                        </a:rPr>
                        <a:t>Sedatu</a:t>
                      </a:r>
                      <a:endParaRPr kumimoji="0" lang="es-MX" sz="1800" b="0" i="0" u="none" strike="noStrike" cap="none" normalizeH="0" baseline="0" dirty="0" smtClean="0">
                        <a:ln>
                          <a:noFill/>
                        </a:ln>
                        <a:solidFill>
                          <a:srgbClr val="000000"/>
                        </a:solidFill>
                        <a:effectLst/>
                        <a:latin typeface="+mn-lt"/>
                        <a:ea typeface="MS PGothic" pitchFamily="34" charset="-128"/>
                        <a:cs typeface="Arial" pitchFamily="34" charset="0"/>
                      </a:endParaRPr>
                    </a:p>
                  </a:txBody>
                  <a:tcPr marL="91441" marR="91441" marT="45715" marB="45715" horzOverflow="overflow">
                    <a:lnL>
                      <a:noFill/>
                    </a:lnL>
                    <a:lnR>
                      <a:noFill/>
                    </a:lnR>
                    <a:lnT>
                      <a:noFill/>
                    </a:lnT>
                    <a:lnB w="381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182563" marR="0" lvl="0" indent="-182563" algn="l" defTabSz="914400" rtl="0" eaLnBrk="1" fontAlgn="base" latinLnBrk="0" hangingPunct="1">
                        <a:lnSpc>
                          <a:spcPct val="100000"/>
                        </a:lnSpc>
                        <a:spcBef>
                          <a:spcPct val="0"/>
                        </a:spcBef>
                        <a:spcAft>
                          <a:spcPct val="0"/>
                        </a:spcAft>
                        <a:buClrTx/>
                        <a:buSzTx/>
                        <a:buFont typeface="Wingdings" pitchFamily="2" charset="2"/>
                        <a:buChar char="§"/>
                        <a:tabLst/>
                      </a:pPr>
                      <a:r>
                        <a:rPr kumimoji="0" lang="es-MX" sz="1800" b="0" i="0" u="none" strike="noStrike" cap="none" normalizeH="0" baseline="0" dirty="0" smtClean="0">
                          <a:ln>
                            <a:noFill/>
                          </a:ln>
                          <a:solidFill>
                            <a:srgbClr val="000000"/>
                          </a:solidFill>
                          <a:effectLst/>
                          <a:latin typeface="+mn-lt"/>
                          <a:ea typeface="MS PGothic" pitchFamily="34" charset="-128"/>
                          <a:cs typeface="Arial" pitchFamily="34" charset="0"/>
                        </a:rPr>
                        <a:t>Erradicar la carencia alimentaria de la población en pobreza extrema por medio de tiendas, lecherías, comedores escolares, comedores comunitarios, huertos familiares, </a:t>
                      </a:r>
                      <a:r>
                        <a:rPr kumimoji="0" lang="es-MX" sz="1800" b="1" i="0" u="none" strike="noStrike" cap="none" normalizeH="0" baseline="0" dirty="0" smtClean="0">
                          <a:ln>
                            <a:noFill/>
                          </a:ln>
                          <a:solidFill>
                            <a:srgbClr val="FF0000"/>
                          </a:solidFill>
                          <a:effectLst/>
                          <a:latin typeface="+mn-lt"/>
                          <a:ea typeface="MS PGothic" pitchFamily="34" charset="-128"/>
                          <a:cs typeface="Arial" pitchFamily="34" charset="0"/>
                        </a:rPr>
                        <a:t>complementos alimenticios</a:t>
                      </a:r>
                      <a:r>
                        <a:rPr kumimoji="0" lang="es-MX" sz="1800" b="1" i="0" u="none" strike="noStrike" cap="none" normalizeH="0" baseline="0" dirty="0" smtClean="0">
                          <a:ln>
                            <a:noFill/>
                          </a:ln>
                          <a:solidFill>
                            <a:srgbClr val="000000"/>
                          </a:solidFill>
                          <a:effectLst/>
                          <a:latin typeface="+mn-lt"/>
                          <a:ea typeface="MS PGothic" pitchFamily="34" charset="-128"/>
                          <a:cs typeface="Arial" pitchFamily="34" charset="0"/>
                        </a:rPr>
                        <a:t>, </a:t>
                      </a:r>
                      <a:r>
                        <a:rPr kumimoji="0" lang="es-MX" sz="1800" b="1" i="0" u="none" strike="noStrike" cap="none" normalizeH="0" baseline="0" dirty="0" smtClean="0">
                          <a:ln>
                            <a:noFill/>
                          </a:ln>
                          <a:solidFill>
                            <a:srgbClr val="FF0000"/>
                          </a:solidFill>
                          <a:effectLst/>
                          <a:latin typeface="+mn-lt"/>
                          <a:ea typeface="MS PGothic" pitchFamily="34" charset="-128"/>
                          <a:cs typeface="Arial" pitchFamily="34" charset="0"/>
                        </a:rPr>
                        <a:t>seguimiento nutricional a un millón cien mil menores de 5 años</a:t>
                      </a:r>
                      <a:r>
                        <a:rPr kumimoji="0" lang="es-MX" sz="1800" b="0" i="0" u="none" strike="noStrike" cap="none" normalizeH="0" baseline="0" dirty="0" smtClean="0">
                          <a:ln>
                            <a:noFill/>
                          </a:ln>
                          <a:solidFill>
                            <a:srgbClr val="000000"/>
                          </a:solidFill>
                          <a:effectLst/>
                          <a:latin typeface="+mn-lt"/>
                          <a:ea typeface="MS PGothic" pitchFamily="34" charset="-128"/>
                          <a:cs typeface="Arial" pitchFamily="34" charset="0"/>
                        </a:rPr>
                        <a:t>.</a:t>
                      </a:r>
                    </a:p>
                  </a:txBody>
                  <a:tcPr marL="91441" marR="91441" marT="45715" marB="45715" horzOverflow="overflow">
                    <a:lnL>
                      <a:noFill/>
                    </a:lnL>
                    <a:lnR>
                      <a:noFill/>
                    </a:lnR>
                    <a:lnT>
                      <a:noFill/>
                    </a:lnT>
                    <a:lnB w="381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sp>
        <p:nvSpPr>
          <p:cNvPr id="7" name="6 Elipse"/>
          <p:cNvSpPr/>
          <p:nvPr/>
        </p:nvSpPr>
        <p:spPr>
          <a:xfrm>
            <a:off x="-36512" y="2276872"/>
            <a:ext cx="432048" cy="432048"/>
          </a:xfrm>
          <a:prstGeom prst="ellipse">
            <a:avLst/>
          </a:prstGeom>
          <a:solidFill>
            <a:srgbClr val="8A0574"/>
          </a:solidFill>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s-MX" sz="3200" b="1" dirty="0">
                <a:latin typeface="Arial"/>
                <a:cs typeface="Arial"/>
              </a:rPr>
              <a:t>6</a:t>
            </a:r>
            <a:endParaRPr lang="es-MX" sz="1800" b="1" dirty="0">
              <a:latin typeface="Arial"/>
              <a:cs typeface="Arial"/>
            </a:endParaRPr>
          </a:p>
        </p:txBody>
      </p:sp>
      <p:sp>
        <p:nvSpPr>
          <p:cNvPr id="10" name="5 Título"/>
          <p:cNvSpPr txBox="1">
            <a:spLocks/>
          </p:cNvSpPr>
          <p:nvPr/>
        </p:nvSpPr>
        <p:spPr>
          <a:xfrm>
            <a:off x="0" y="923677"/>
            <a:ext cx="9144000" cy="461963"/>
          </a:xfrm>
          <a:prstGeom prst="rect">
            <a:avLst/>
          </a:prstGeom>
        </p:spPr>
        <p:txBody>
          <a:bodyPr anchor="b">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s-MX" sz="2400" b="1" dirty="0" smtClean="0">
                <a:solidFill>
                  <a:schemeClr val="bg1">
                    <a:lumMod val="50000"/>
                  </a:schemeClr>
                </a:solidFill>
                <a:latin typeface="+mn-lt"/>
                <a:cs typeface="Arial"/>
              </a:rPr>
              <a:t>INDICADORES, ACCIONES, DEPENDENCIAS</a:t>
            </a:r>
            <a:endParaRPr lang="es-MX" sz="2400" b="1" dirty="0">
              <a:solidFill>
                <a:schemeClr val="bg1">
                  <a:lumMod val="50000"/>
                </a:schemeClr>
              </a:solidFill>
              <a:latin typeface="+mn-lt"/>
              <a:cs typeface="Arial"/>
            </a:endParaRPr>
          </a:p>
        </p:txBody>
      </p:sp>
      <p:grpSp>
        <p:nvGrpSpPr>
          <p:cNvPr id="5" name="4 Grupo"/>
          <p:cNvGrpSpPr/>
          <p:nvPr/>
        </p:nvGrpSpPr>
        <p:grpSpPr>
          <a:xfrm>
            <a:off x="0" y="0"/>
            <a:ext cx="9144000" cy="738200"/>
            <a:chOff x="0" y="0"/>
            <a:chExt cx="9144000" cy="738200"/>
          </a:xfrm>
        </p:grpSpPr>
        <p:pic>
          <p:nvPicPr>
            <p:cNvPr id="6" name="Imagen 2" descr="pleca_morada.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719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Imagen 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20" y="19062"/>
              <a:ext cx="3059412" cy="719138"/>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xmlns="" val="26700401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xmlns="" val="184858092"/>
              </p:ext>
            </p:extLst>
          </p:nvPr>
        </p:nvGraphicFramePr>
        <p:xfrm>
          <a:off x="250825" y="2132856"/>
          <a:ext cx="8642350" cy="4023356"/>
        </p:xfrm>
        <a:graphic>
          <a:graphicData uri="http://schemas.openxmlformats.org/drawingml/2006/table">
            <a:tbl>
              <a:tblPr/>
              <a:tblGrid>
                <a:gridCol w="1631950"/>
                <a:gridCol w="2401888"/>
                <a:gridCol w="1655762"/>
                <a:gridCol w="2952750"/>
              </a:tblGrid>
              <a:tr h="5524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800" b="1" i="0" u="none" strike="noStrike" cap="none" normalizeH="0" baseline="0" dirty="0" smtClean="0">
                          <a:ln>
                            <a:noFill/>
                          </a:ln>
                          <a:solidFill>
                            <a:srgbClr val="595959"/>
                          </a:solidFill>
                          <a:effectLst/>
                          <a:latin typeface="+mn-lt"/>
                          <a:ea typeface="MS PGothic" pitchFamily="34" charset="-128"/>
                          <a:cs typeface="Arial" pitchFamily="34" charset="0"/>
                        </a:rPr>
                        <a:t>Indicador</a:t>
                      </a:r>
                    </a:p>
                  </a:txBody>
                  <a:tcPr marL="91444" marR="91444" marT="45723" marB="45723" anchor="ctr" horzOverflow="overflow">
                    <a:lnL>
                      <a:noFill/>
                    </a:lnL>
                    <a:lnR>
                      <a:noFill/>
                    </a:lnR>
                    <a:lnT>
                      <a:noFill/>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800" b="1" i="0" u="none" strike="noStrike" cap="none" normalizeH="0" baseline="0" dirty="0" smtClean="0">
                          <a:ln>
                            <a:noFill/>
                          </a:ln>
                          <a:solidFill>
                            <a:srgbClr val="595959"/>
                          </a:solidFill>
                          <a:effectLst/>
                          <a:latin typeface="+mn-lt"/>
                          <a:ea typeface="MS PGothic" pitchFamily="34" charset="-128"/>
                          <a:cs typeface="Arial" pitchFamily="34" charset="0"/>
                        </a:rPr>
                        <a:t>Acciones que impactan al indicador</a:t>
                      </a:r>
                    </a:p>
                  </a:txBody>
                  <a:tcPr marL="91444" marR="91444" marT="45723" marB="45723" anchor="ctr" horzOverflow="overflow">
                    <a:lnL>
                      <a:noFill/>
                    </a:lnL>
                    <a:lnR>
                      <a:noFill/>
                    </a:lnR>
                    <a:lnT>
                      <a:noFill/>
                    </a:lnT>
                    <a:lnB>
                      <a:noFill/>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800" b="1" i="0" u="none" strike="noStrike" cap="none" normalizeH="0" baseline="0" smtClean="0">
                          <a:ln>
                            <a:noFill/>
                          </a:ln>
                          <a:solidFill>
                            <a:srgbClr val="595959"/>
                          </a:solidFill>
                          <a:effectLst/>
                          <a:latin typeface="+mn-lt"/>
                          <a:ea typeface="MS PGothic" pitchFamily="34" charset="-128"/>
                          <a:cs typeface="Arial" pitchFamily="34" charset="0"/>
                        </a:rPr>
                        <a:t>Dependencias que inciden</a:t>
                      </a:r>
                    </a:p>
                  </a:txBody>
                  <a:tcPr marL="91444" marR="91444" marT="45723" marB="45723" anchor="ctr" horzOverflow="overflow">
                    <a:lnL>
                      <a:noFill/>
                    </a:lnL>
                    <a:lnR>
                      <a:noFill/>
                    </a:lnR>
                    <a:lnT>
                      <a:noFill/>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800" b="1" i="0" u="none" strike="noStrike" cap="none" normalizeH="0" baseline="0" smtClean="0">
                          <a:ln>
                            <a:noFill/>
                          </a:ln>
                          <a:solidFill>
                            <a:srgbClr val="595959"/>
                          </a:solidFill>
                          <a:effectLst/>
                          <a:latin typeface="+mn-lt"/>
                          <a:ea typeface="MS PGothic" pitchFamily="34" charset="-128"/>
                          <a:cs typeface="Arial" pitchFamily="34" charset="0"/>
                        </a:rPr>
                        <a:t>Metas nacionales</a:t>
                      </a:r>
                    </a:p>
                  </a:txBody>
                  <a:tcPr marL="91444" marR="91444" marT="45723" marB="45723" anchor="ctr" horzOverflow="overflow">
                    <a:lnL>
                      <a:noFill/>
                    </a:lnL>
                    <a:lnR>
                      <a:noFill/>
                    </a:lnR>
                    <a:lnT>
                      <a:noFill/>
                    </a:lnT>
                    <a:lnB>
                      <a:noFill/>
                    </a:lnB>
                    <a:lnTlToBr>
                      <a:noFill/>
                    </a:lnTlToBr>
                    <a:lnBlToTr>
                      <a:noFill/>
                    </a:lnBlToTr>
                    <a:solidFill>
                      <a:srgbClr val="D9D9D9"/>
                    </a:solidFill>
                  </a:tcPr>
                </a:tc>
              </a:tr>
              <a:tr h="19446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800" b="0" i="0" u="none" strike="noStrike" cap="none" normalizeH="0" baseline="0" dirty="0" smtClean="0">
                          <a:ln>
                            <a:noFill/>
                          </a:ln>
                          <a:solidFill>
                            <a:srgbClr val="000000"/>
                          </a:solidFill>
                          <a:effectLst/>
                          <a:latin typeface="+mn-lt"/>
                          <a:ea typeface="MS PGothic" pitchFamily="34" charset="-128"/>
                          <a:cs typeface="Arial" pitchFamily="34" charset="0"/>
                        </a:rPr>
                        <a:t>Carencia por ingresos por debajo de la Línea de Bienestar Mínimo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MX" sz="1800" b="1" i="0" u="none" strike="noStrike" cap="none" normalizeH="0" baseline="0" dirty="0" smtClean="0">
                          <a:ln>
                            <a:noFill/>
                          </a:ln>
                          <a:solidFill>
                            <a:srgbClr val="000000"/>
                          </a:solidFill>
                          <a:effectLst/>
                          <a:latin typeface="+mn-lt"/>
                          <a:ea typeface="MS PGothic" pitchFamily="34" charset="-128"/>
                          <a:cs typeface="Arial" pitchFamily="34" charset="0"/>
                        </a:rPr>
                        <a:t>100 % </a:t>
                      </a:r>
                      <a:r>
                        <a:rPr kumimoji="0" lang="es-MX" sz="1800" b="0" i="0" u="none" strike="noStrike" cap="none" normalizeH="0" baseline="0" dirty="0" smtClean="0">
                          <a:ln>
                            <a:noFill/>
                          </a:ln>
                          <a:solidFill>
                            <a:srgbClr val="000000"/>
                          </a:solidFill>
                          <a:effectLst/>
                          <a:latin typeface="+mn-lt"/>
                          <a:ea typeface="MS PGothic" pitchFamily="34" charset="-128"/>
                          <a:cs typeface="Arial" pitchFamily="34" charset="0"/>
                        </a:rPr>
                        <a:t>de la población objetivo CNCH</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MX" sz="1800" b="0" i="0" u="none" strike="noStrike" cap="none" normalizeH="0" baseline="0" dirty="0" smtClean="0">
                          <a:ln>
                            <a:noFill/>
                          </a:ln>
                          <a:solidFill>
                            <a:srgbClr val="000000"/>
                          </a:solidFill>
                          <a:effectLst/>
                          <a:latin typeface="+mn-lt"/>
                          <a:ea typeface="MS PGothic" pitchFamily="34" charset="-128"/>
                          <a:cs typeface="Arial" pitchFamily="34" charset="0"/>
                        </a:rPr>
                        <a:t>(7.4 millones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MX" sz="1800" b="0" i="0" u="none" strike="noStrike" cap="none" normalizeH="0" baseline="0" dirty="0" smtClean="0">
                          <a:ln>
                            <a:noFill/>
                          </a:ln>
                          <a:solidFill>
                            <a:srgbClr val="000000"/>
                          </a:solidFill>
                          <a:effectLst/>
                          <a:latin typeface="+mn-lt"/>
                          <a:ea typeface="MS PGothic" pitchFamily="34" charset="-128"/>
                          <a:cs typeface="Arial" pitchFamily="34" charset="0"/>
                        </a:rPr>
                        <a:t>de personas).</a:t>
                      </a:r>
                    </a:p>
                  </a:txBody>
                  <a:tcPr marL="91441" marR="91441" marT="45715" marB="45715" horzOverflow="overflow">
                    <a:lnL>
                      <a:noFill/>
                    </a:lnL>
                    <a:lnR>
                      <a:noFill/>
                    </a:lnR>
                    <a:lnT w="38100" cap="flat" cmpd="sng" algn="ctr">
                      <a:no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182563" marR="0" lvl="0" indent="-182563" algn="l" defTabSz="914400" rtl="0" eaLnBrk="1" fontAlgn="base" latinLnBrk="0" hangingPunct="1">
                        <a:lnSpc>
                          <a:spcPct val="100000"/>
                        </a:lnSpc>
                        <a:spcBef>
                          <a:spcPct val="0"/>
                        </a:spcBef>
                        <a:spcAft>
                          <a:spcPct val="0"/>
                        </a:spcAft>
                        <a:buClrTx/>
                        <a:buSzTx/>
                        <a:buFont typeface="Wingdings" pitchFamily="2" charset="2"/>
                        <a:buChar char="§"/>
                        <a:tabLst/>
                      </a:pPr>
                      <a:r>
                        <a:rPr kumimoji="0" lang="es-MX" sz="1800" b="1" i="0" u="none" strike="noStrike" cap="none" normalizeH="0" baseline="0" dirty="0" smtClean="0">
                          <a:ln>
                            <a:noFill/>
                          </a:ln>
                          <a:solidFill>
                            <a:srgbClr val="FF0000"/>
                          </a:solidFill>
                          <a:effectLst/>
                          <a:latin typeface="+mn-lt"/>
                          <a:ea typeface="MS PGothic" pitchFamily="34" charset="-128"/>
                          <a:cs typeface="Arial" pitchFamily="34" charset="0"/>
                        </a:rPr>
                        <a:t>Transferencias monetarias</a:t>
                      </a:r>
                      <a:r>
                        <a:rPr kumimoji="0" lang="es-MX" sz="1800" b="0" i="0" u="none" strike="noStrike" cap="none" normalizeH="0" baseline="0" dirty="0" smtClean="0">
                          <a:ln>
                            <a:noFill/>
                          </a:ln>
                          <a:solidFill>
                            <a:srgbClr val="000000"/>
                          </a:solidFill>
                          <a:effectLst/>
                          <a:latin typeface="+mn-lt"/>
                          <a:ea typeface="MS PGothic" pitchFamily="34" charset="-128"/>
                          <a:cs typeface="Arial" pitchFamily="34" charset="0"/>
                        </a:rPr>
                        <a:t>. </a:t>
                      </a:r>
                    </a:p>
                    <a:p>
                      <a:pPr marL="182563" marR="0" lvl="0" indent="-182563" algn="l" defTabSz="914400" rtl="0" eaLnBrk="1" fontAlgn="base" latinLnBrk="0" hangingPunct="1">
                        <a:lnSpc>
                          <a:spcPct val="100000"/>
                        </a:lnSpc>
                        <a:spcBef>
                          <a:spcPct val="0"/>
                        </a:spcBef>
                        <a:spcAft>
                          <a:spcPct val="0"/>
                        </a:spcAft>
                        <a:buClrTx/>
                        <a:buSzTx/>
                        <a:buFont typeface="Wingdings" pitchFamily="2" charset="2"/>
                        <a:buChar char="§"/>
                        <a:tabLst/>
                      </a:pPr>
                      <a:r>
                        <a:rPr kumimoji="0" lang="es-MX" sz="1800" b="0" i="0" u="none" strike="noStrike" cap="none" normalizeH="0" baseline="0" dirty="0" smtClean="0">
                          <a:ln>
                            <a:noFill/>
                          </a:ln>
                          <a:solidFill>
                            <a:srgbClr val="000000"/>
                          </a:solidFill>
                          <a:effectLst/>
                          <a:latin typeface="+mn-lt"/>
                          <a:ea typeface="MS PGothic" pitchFamily="34" charset="-128"/>
                          <a:cs typeface="Arial" pitchFamily="34" charset="0"/>
                        </a:rPr>
                        <a:t>Apoyo a la producción  no agrícola y generación de ingreso. </a:t>
                      </a:r>
                    </a:p>
                    <a:p>
                      <a:pPr marL="182563" marR="0" lvl="0" indent="-182563" algn="l" defTabSz="914400" rtl="0" eaLnBrk="1" fontAlgn="base" latinLnBrk="0" hangingPunct="1">
                        <a:lnSpc>
                          <a:spcPct val="100000"/>
                        </a:lnSpc>
                        <a:spcBef>
                          <a:spcPct val="0"/>
                        </a:spcBef>
                        <a:spcAft>
                          <a:spcPct val="0"/>
                        </a:spcAft>
                        <a:buClrTx/>
                        <a:buSzTx/>
                        <a:buFont typeface="Wingdings" pitchFamily="2" charset="2"/>
                        <a:buChar char="§"/>
                        <a:tabLst/>
                      </a:pPr>
                      <a:r>
                        <a:rPr kumimoji="0" lang="es-MX" sz="1800" b="0" i="0" u="none" strike="noStrike" cap="none" normalizeH="0" baseline="0" dirty="0" smtClean="0">
                          <a:ln>
                            <a:noFill/>
                          </a:ln>
                          <a:solidFill>
                            <a:srgbClr val="000000"/>
                          </a:solidFill>
                          <a:effectLst/>
                          <a:latin typeface="+mn-lt"/>
                          <a:ea typeface="MS PGothic" pitchFamily="34" charset="-128"/>
                          <a:cs typeface="Arial" pitchFamily="34" charset="0"/>
                        </a:rPr>
                        <a:t>Apoyo al aumento y mejoramiento de producción agropecuaria para generación de ingreso.</a:t>
                      </a:r>
                    </a:p>
                  </a:txBody>
                  <a:tcPr marL="91441" marR="91441" marT="45715" marB="45715" horzOverflow="overflow">
                    <a:lnL>
                      <a:noFill/>
                    </a:lnL>
                    <a:lnR>
                      <a:noFill/>
                    </a:lnR>
                    <a:lnT w="38100" cap="flat" cmpd="sng" algn="ctr">
                      <a:no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s-MX" sz="1800" b="1" i="0" u="none" strike="noStrike" cap="none" normalizeH="0" baseline="0" dirty="0" smtClean="0">
                          <a:ln>
                            <a:noFill/>
                          </a:ln>
                          <a:solidFill>
                            <a:srgbClr val="FF0000"/>
                          </a:solidFill>
                          <a:effectLst/>
                          <a:latin typeface="+mn-lt"/>
                          <a:ea typeface="MS PGothic" pitchFamily="34" charset="-128"/>
                          <a:cs typeface="Arial" pitchFamily="34" charset="0"/>
                        </a:rPr>
                        <a:t>SEDESOL</a:t>
                      </a:r>
                    </a:p>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s-MX" sz="1800" b="0" i="0" u="none" strike="noStrike" cap="none" normalizeH="0" baseline="0" dirty="0" smtClean="0">
                          <a:ln>
                            <a:noFill/>
                          </a:ln>
                          <a:solidFill>
                            <a:srgbClr val="000000"/>
                          </a:solidFill>
                          <a:effectLst/>
                          <a:latin typeface="+mn-lt"/>
                          <a:ea typeface="MS PGothic" pitchFamily="34" charset="-128"/>
                          <a:cs typeface="Arial" pitchFamily="34" charset="0"/>
                        </a:rPr>
                        <a:t>SE</a:t>
                      </a:r>
                    </a:p>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s-MX" sz="1800" b="0" i="0" u="none" strike="noStrike" cap="none" normalizeH="0" baseline="0" dirty="0" smtClean="0">
                          <a:ln>
                            <a:noFill/>
                          </a:ln>
                          <a:solidFill>
                            <a:srgbClr val="000000"/>
                          </a:solidFill>
                          <a:effectLst/>
                          <a:latin typeface="+mn-lt"/>
                          <a:ea typeface="MS PGothic" pitchFamily="34" charset="-128"/>
                          <a:cs typeface="Arial" pitchFamily="34" charset="0"/>
                        </a:rPr>
                        <a:t>SAGARPA</a:t>
                      </a:r>
                    </a:p>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s-MX" sz="1800" b="0" i="0" u="none" strike="noStrike" cap="none" normalizeH="0" baseline="0" dirty="0" smtClean="0">
                          <a:ln>
                            <a:noFill/>
                          </a:ln>
                          <a:solidFill>
                            <a:srgbClr val="000000"/>
                          </a:solidFill>
                          <a:effectLst/>
                          <a:latin typeface="+mn-lt"/>
                          <a:ea typeface="MS PGothic" pitchFamily="34" charset="-128"/>
                          <a:cs typeface="Arial" pitchFamily="34" charset="0"/>
                        </a:rPr>
                        <a:t>SEDATU</a:t>
                      </a:r>
                    </a:p>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s-MX" sz="1800" b="0" i="0" u="none" strike="noStrike" cap="none" normalizeH="0" baseline="0" dirty="0" smtClean="0">
                          <a:ln>
                            <a:noFill/>
                          </a:ln>
                          <a:solidFill>
                            <a:srgbClr val="000000"/>
                          </a:solidFill>
                          <a:effectLst/>
                          <a:latin typeface="+mn-lt"/>
                          <a:ea typeface="MS PGothic" pitchFamily="34" charset="-128"/>
                          <a:cs typeface="Arial" pitchFamily="34" charset="0"/>
                        </a:rPr>
                        <a:t>SEMARNAT</a:t>
                      </a:r>
                    </a:p>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s-MX" sz="1800" b="0" i="0" u="none" strike="noStrike" cap="none" normalizeH="0" baseline="0" dirty="0" smtClean="0">
                          <a:ln>
                            <a:noFill/>
                          </a:ln>
                          <a:solidFill>
                            <a:srgbClr val="000000"/>
                          </a:solidFill>
                          <a:effectLst/>
                          <a:latin typeface="+mn-lt"/>
                          <a:ea typeface="MS PGothic" pitchFamily="34" charset="-128"/>
                          <a:cs typeface="Arial" pitchFamily="34" charset="0"/>
                        </a:rPr>
                        <a:t>SCT</a:t>
                      </a:r>
                    </a:p>
                  </a:txBody>
                  <a:tcPr marL="91441" marR="91441" marT="45715" marB="45715" horzOverflow="overflow">
                    <a:lnL>
                      <a:noFill/>
                    </a:lnL>
                    <a:lnR>
                      <a:noFill/>
                    </a:lnR>
                    <a:lnT w="38100" cap="flat" cmpd="sng" algn="ctr">
                      <a:no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182563" marR="0" lvl="0" indent="-182563" algn="l" defTabSz="914400" rtl="0" eaLnBrk="1" fontAlgn="base" latinLnBrk="0" hangingPunct="1">
                        <a:lnSpc>
                          <a:spcPct val="100000"/>
                        </a:lnSpc>
                        <a:spcBef>
                          <a:spcPct val="0"/>
                        </a:spcBef>
                        <a:spcAft>
                          <a:spcPct val="0"/>
                        </a:spcAft>
                        <a:buClrTx/>
                        <a:buSzTx/>
                        <a:buFont typeface="Wingdings" pitchFamily="2" charset="2"/>
                        <a:buChar char="§"/>
                        <a:tabLst/>
                      </a:pPr>
                      <a:r>
                        <a:rPr kumimoji="0" lang="es-MX" sz="1800" b="1" i="0" u="none" strike="noStrike" cap="none" normalizeH="0" baseline="0" dirty="0" smtClean="0">
                          <a:ln>
                            <a:noFill/>
                          </a:ln>
                          <a:solidFill>
                            <a:srgbClr val="FF0000"/>
                          </a:solidFill>
                          <a:effectLst/>
                          <a:latin typeface="+mn-lt"/>
                          <a:ea typeface="MS PGothic" pitchFamily="34" charset="-128"/>
                          <a:cs typeface="Arial" pitchFamily="34" charset="0"/>
                        </a:rPr>
                        <a:t>Disminuir de 7.4 a 5.6  millones de personas con ingresos  por debajo de la línea de bienestar mínimo.</a:t>
                      </a:r>
                    </a:p>
                    <a:p>
                      <a:pPr marL="182563" marR="0" lvl="0" indent="-182563" algn="l" defTabSz="914400" rtl="0" eaLnBrk="1" fontAlgn="base" latinLnBrk="0" hangingPunct="1">
                        <a:lnSpc>
                          <a:spcPct val="100000"/>
                        </a:lnSpc>
                        <a:spcBef>
                          <a:spcPct val="0"/>
                        </a:spcBef>
                        <a:spcAft>
                          <a:spcPct val="0"/>
                        </a:spcAft>
                        <a:buClrTx/>
                        <a:buSzTx/>
                        <a:buFont typeface="Wingdings" pitchFamily="2" charset="2"/>
                        <a:buChar char="§"/>
                        <a:tabLst/>
                      </a:pPr>
                      <a:r>
                        <a:rPr kumimoji="0" lang="es-MX" sz="1800" b="0" i="0" u="none" strike="noStrike" cap="none" normalizeH="0" baseline="0" dirty="0" smtClean="0">
                          <a:ln>
                            <a:noFill/>
                          </a:ln>
                          <a:solidFill>
                            <a:srgbClr val="000000"/>
                          </a:solidFill>
                          <a:effectLst/>
                          <a:latin typeface="+mn-lt"/>
                          <a:ea typeface="MS PGothic" pitchFamily="34" charset="-128"/>
                          <a:cs typeface="Arial" pitchFamily="34" charset="0"/>
                        </a:rPr>
                        <a:t>Revirtiendo la tendencia de aumento de carencia por ingresos y multiplicando por cuatro el beneficio en este sector del actual ritmo de crecimiento económico.</a:t>
                      </a:r>
                    </a:p>
                  </a:txBody>
                  <a:tcPr marL="91441" marR="91441" marT="45715" marB="45715" horzOverflow="overflow">
                    <a:lnL>
                      <a:noFill/>
                    </a:lnL>
                    <a:lnR>
                      <a:noFill/>
                    </a:lnR>
                    <a:lnT w="38100" cap="flat" cmpd="sng" algn="ctr">
                      <a:no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sp>
        <p:nvSpPr>
          <p:cNvPr id="8" name="7 Elipse"/>
          <p:cNvSpPr/>
          <p:nvPr/>
        </p:nvSpPr>
        <p:spPr>
          <a:xfrm>
            <a:off x="-59298" y="2132856"/>
            <a:ext cx="432048" cy="432048"/>
          </a:xfrm>
          <a:prstGeom prst="ellipse">
            <a:avLst/>
          </a:prstGeom>
          <a:solidFill>
            <a:srgbClr val="8A0574"/>
          </a:solidFill>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s-MX" sz="3200" b="1" dirty="0">
                <a:latin typeface="Arial"/>
                <a:cs typeface="Arial"/>
              </a:rPr>
              <a:t>7</a:t>
            </a:r>
            <a:endParaRPr lang="es-MX" sz="1800" b="1" dirty="0">
              <a:latin typeface="Arial"/>
              <a:cs typeface="Arial"/>
            </a:endParaRPr>
          </a:p>
        </p:txBody>
      </p:sp>
      <p:sp>
        <p:nvSpPr>
          <p:cNvPr id="10" name="5 Título"/>
          <p:cNvSpPr txBox="1">
            <a:spLocks/>
          </p:cNvSpPr>
          <p:nvPr/>
        </p:nvSpPr>
        <p:spPr>
          <a:xfrm>
            <a:off x="-34146" y="1365003"/>
            <a:ext cx="9144000" cy="461963"/>
          </a:xfrm>
          <a:prstGeom prst="rect">
            <a:avLst/>
          </a:prstGeom>
        </p:spPr>
        <p:txBody>
          <a:bodyPr anchor="b">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s-MX" sz="2400" b="1" dirty="0" smtClean="0">
                <a:solidFill>
                  <a:schemeClr val="bg1">
                    <a:lumMod val="50000"/>
                  </a:schemeClr>
                </a:solidFill>
                <a:latin typeface="+mn-lt"/>
                <a:cs typeface="Arial"/>
              </a:rPr>
              <a:t>INDICADORES, ACCIONES, DEPENDENCIAS</a:t>
            </a:r>
            <a:endParaRPr lang="es-MX" sz="2400" b="1" dirty="0">
              <a:solidFill>
                <a:schemeClr val="bg1">
                  <a:lumMod val="50000"/>
                </a:schemeClr>
              </a:solidFill>
              <a:latin typeface="+mn-lt"/>
              <a:cs typeface="Arial"/>
            </a:endParaRPr>
          </a:p>
        </p:txBody>
      </p:sp>
      <p:grpSp>
        <p:nvGrpSpPr>
          <p:cNvPr id="5" name="4 Grupo"/>
          <p:cNvGrpSpPr/>
          <p:nvPr/>
        </p:nvGrpSpPr>
        <p:grpSpPr>
          <a:xfrm>
            <a:off x="73308" y="188640"/>
            <a:ext cx="9144000" cy="738200"/>
            <a:chOff x="0" y="0"/>
            <a:chExt cx="9144000" cy="738200"/>
          </a:xfrm>
        </p:grpSpPr>
        <p:pic>
          <p:nvPicPr>
            <p:cNvPr id="6" name="Imagen 2" descr="pleca_morada.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719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Imagen 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20" y="19062"/>
              <a:ext cx="3059412" cy="719138"/>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xmlns="" val="37152266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97050" y="1107687"/>
            <a:ext cx="4074950" cy="634082"/>
          </a:xfrm>
        </p:spPr>
        <p:txBody>
          <a:bodyPr>
            <a:noAutofit/>
          </a:bodyPr>
          <a:lstStyle/>
          <a:p>
            <a:pPr algn="l"/>
            <a:r>
              <a:rPr lang="es-MX" sz="3200" b="1" dirty="0" smtClean="0">
                <a:solidFill>
                  <a:schemeClr val="bg1">
                    <a:lumMod val="50000"/>
                  </a:schemeClr>
                </a:solidFill>
              </a:rPr>
              <a:t>Desnutrición</a:t>
            </a:r>
            <a:endParaRPr lang="es-MX" sz="3200" b="1" dirty="0">
              <a:solidFill>
                <a:schemeClr val="bg1">
                  <a:lumMod val="50000"/>
                </a:schemeClr>
              </a:solidFill>
            </a:endParaRPr>
          </a:p>
        </p:txBody>
      </p:sp>
      <p:grpSp>
        <p:nvGrpSpPr>
          <p:cNvPr id="16" name="15 Grupo"/>
          <p:cNvGrpSpPr/>
          <p:nvPr/>
        </p:nvGrpSpPr>
        <p:grpSpPr>
          <a:xfrm>
            <a:off x="467544" y="1741769"/>
            <a:ext cx="8208912" cy="3687495"/>
            <a:chOff x="899592" y="1052736"/>
            <a:chExt cx="7416824" cy="3981227"/>
          </a:xfrm>
        </p:grpSpPr>
        <p:sp>
          <p:nvSpPr>
            <p:cNvPr id="17" name="16 CuadroTexto"/>
            <p:cNvSpPr txBox="1"/>
            <p:nvPr/>
          </p:nvSpPr>
          <p:spPr>
            <a:xfrm>
              <a:off x="1043608" y="1268760"/>
              <a:ext cx="7056784" cy="653172"/>
            </a:xfrm>
            <a:prstGeom prst="rect">
              <a:avLst/>
            </a:prstGeom>
            <a:noFill/>
          </p:spPr>
          <p:txBody>
            <a:bodyPr wrap="square" rtlCol="0">
              <a:spAutoFit/>
            </a:bodyPr>
            <a:lstStyle/>
            <a:p>
              <a:pPr algn="ctr"/>
              <a:r>
                <a:rPr lang="es-MX" sz="1400" b="1" dirty="0" smtClean="0"/>
                <a:t>Prevalencia </a:t>
              </a:r>
              <a:r>
                <a:rPr lang="es-MX" sz="1400" b="1" dirty="0"/>
                <a:t>nacional de bajo peso, baja talla y </a:t>
              </a:r>
              <a:r>
                <a:rPr lang="es-MX" sz="1400" b="1" dirty="0" smtClean="0"/>
                <a:t>emaciación de </a:t>
              </a:r>
              <a:r>
                <a:rPr lang="es-MX" sz="1400" b="1" dirty="0"/>
                <a:t>1988 a 2012 en menores de cinco años de edad.</a:t>
              </a:r>
            </a:p>
          </p:txBody>
        </p:sp>
        <p:grpSp>
          <p:nvGrpSpPr>
            <p:cNvPr id="18" name="15 Grupo"/>
            <p:cNvGrpSpPr/>
            <p:nvPr/>
          </p:nvGrpSpPr>
          <p:grpSpPr>
            <a:xfrm>
              <a:off x="900113" y="1824038"/>
              <a:ext cx="7343775" cy="3209925"/>
              <a:chOff x="900113" y="1824038"/>
              <a:chExt cx="7343775" cy="3209925"/>
            </a:xfrm>
          </p:grpSpPr>
          <p:pic>
            <p:nvPicPr>
              <p:cNvPr id="20" name="Picture 2"/>
              <p:cNvPicPr>
                <a:picLocks noChangeAspect="1" noChangeArrowheads="1"/>
              </p:cNvPicPr>
              <p:nvPr/>
            </p:nvPicPr>
            <p:blipFill>
              <a:blip r:embed="rId3" cstate="print">
                <a:lum bright="-10000" contrast="20000"/>
              </a:blip>
              <a:srcRect/>
              <a:stretch>
                <a:fillRect/>
              </a:stretch>
            </p:blipFill>
            <p:spPr bwMode="auto">
              <a:xfrm>
                <a:off x="900113" y="1824038"/>
                <a:ext cx="7343775" cy="3209925"/>
              </a:xfrm>
              <a:prstGeom prst="rect">
                <a:avLst/>
              </a:prstGeom>
              <a:noFill/>
              <a:ln w="9525">
                <a:noFill/>
                <a:miter lim="800000"/>
                <a:headEnd/>
                <a:tailEnd/>
              </a:ln>
            </p:spPr>
          </p:pic>
          <p:cxnSp>
            <p:nvCxnSpPr>
              <p:cNvPr id="21" name="20 Conector recto de flecha"/>
              <p:cNvCxnSpPr/>
              <p:nvPr/>
            </p:nvCxnSpPr>
            <p:spPr>
              <a:xfrm>
                <a:off x="1835696" y="3140968"/>
                <a:ext cx="1152128" cy="64807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21 Conector recto de flecha"/>
              <p:cNvCxnSpPr/>
              <p:nvPr/>
            </p:nvCxnSpPr>
            <p:spPr>
              <a:xfrm>
                <a:off x="3635896" y="2348880"/>
                <a:ext cx="1080120" cy="93610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22 Conector recto de flecha"/>
              <p:cNvCxnSpPr/>
              <p:nvPr/>
            </p:nvCxnSpPr>
            <p:spPr>
              <a:xfrm>
                <a:off x="5076056" y="3645024"/>
                <a:ext cx="1224136" cy="36004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23 Rectángulo"/>
              <p:cNvSpPr/>
              <p:nvPr/>
            </p:nvSpPr>
            <p:spPr>
              <a:xfrm>
                <a:off x="1574395" y="1966707"/>
                <a:ext cx="4776319" cy="2563390"/>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MX"/>
              </a:p>
            </p:txBody>
          </p:sp>
        </p:grpSp>
        <p:sp>
          <p:nvSpPr>
            <p:cNvPr id="19" name="18 Rectángulo"/>
            <p:cNvSpPr/>
            <p:nvPr/>
          </p:nvSpPr>
          <p:spPr>
            <a:xfrm>
              <a:off x="899592" y="1052736"/>
              <a:ext cx="7416824" cy="396044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grpSp>
      <p:grpSp>
        <p:nvGrpSpPr>
          <p:cNvPr id="15" name="14 Grupo"/>
          <p:cNvGrpSpPr/>
          <p:nvPr/>
        </p:nvGrpSpPr>
        <p:grpSpPr>
          <a:xfrm>
            <a:off x="0" y="157200"/>
            <a:ext cx="9144000" cy="738200"/>
            <a:chOff x="0" y="0"/>
            <a:chExt cx="9144000" cy="738200"/>
          </a:xfrm>
        </p:grpSpPr>
        <p:pic>
          <p:nvPicPr>
            <p:cNvPr id="25" name="Imagen 2" descr="pleca_morada.jp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0"/>
              <a:ext cx="9144000" cy="719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 name="Imagen 1"/>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20" y="19062"/>
              <a:ext cx="3059412" cy="719138"/>
            </a:xfrm>
            <a:prstGeom prst="rect">
              <a:avLst/>
            </a:prstGeom>
            <a:noFill/>
            <a:extLst>
              <a:ext uri="{909E8E84-426E-40DD-AFC4-6F175D3DCCD1}">
                <a14:hiddenFill xmlns:a14="http://schemas.microsoft.com/office/drawing/2010/main" xmlns="">
                  <a:solidFill>
                    <a:srgbClr val="FFFFFF"/>
                  </a:solidFill>
                </a14:hiddenFill>
              </a:ext>
            </a:extLst>
          </p:spPr>
        </p:pic>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0" y="0"/>
            <a:ext cx="9144000" cy="719138"/>
            <a:chOff x="0" y="0"/>
            <a:chExt cx="9144000" cy="719138"/>
          </a:xfrm>
        </p:grpSpPr>
        <p:pic>
          <p:nvPicPr>
            <p:cNvPr id="5" name="Imagen 2" descr="pleca_morada.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719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
              <a:ext cx="1880819" cy="7191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7" name="6 CuadroTexto"/>
          <p:cNvSpPr txBox="1"/>
          <p:nvPr/>
        </p:nvSpPr>
        <p:spPr>
          <a:xfrm>
            <a:off x="1431008" y="3214686"/>
            <a:ext cx="6309344" cy="2123658"/>
          </a:xfrm>
          <a:prstGeom prst="rect">
            <a:avLst/>
          </a:prstGeom>
          <a:noFill/>
        </p:spPr>
        <p:txBody>
          <a:bodyPr wrap="square" rtlCol="0">
            <a:spAutoFit/>
          </a:bodyPr>
          <a:lstStyle/>
          <a:p>
            <a:pPr marL="808038" indent="-808038">
              <a:buFont typeface="+mj-lt"/>
              <a:buAutoNum type="arabicPeriod"/>
            </a:pPr>
            <a:r>
              <a:rPr lang="es-ES_tradnl" sz="4400" dirty="0" smtClean="0"/>
              <a:t>Abatir Rezagos</a:t>
            </a:r>
          </a:p>
          <a:p>
            <a:pPr marL="808038" indent="-808038">
              <a:buFont typeface="+mj-lt"/>
              <a:buAutoNum type="arabicPeriod"/>
            </a:pPr>
            <a:r>
              <a:rPr lang="es-ES_tradnl" sz="4400" dirty="0" smtClean="0"/>
              <a:t>Poner a punto</a:t>
            </a:r>
          </a:p>
          <a:p>
            <a:pPr marL="808038" indent="-808038">
              <a:buFont typeface="+mj-lt"/>
              <a:buAutoNum type="arabicPeriod"/>
            </a:pPr>
            <a:r>
              <a:rPr lang="es-ES_tradnl" sz="4400" dirty="0" smtClean="0"/>
              <a:t>Transformar y mejorar</a:t>
            </a:r>
            <a:endParaRPr lang="es-ES_tradnl" sz="4400" dirty="0"/>
          </a:p>
        </p:txBody>
      </p:sp>
      <p:sp>
        <p:nvSpPr>
          <p:cNvPr id="9" name="8 Título"/>
          <p:cNvSpPr>
            <a:spLocks noGrp="1"/>
          </p:cNvSpPr>
          <p:nvPr>
            <p:ph type="ctrTitle"/>
          </p:nvPr>
        </p:nvSpPr>
        <p:spPr>
          <a:xfrm>
            <a:off x="642910" y="928670"/>
            <a:ext cx="7772400" cy="2286016"/>
          </a:xfrm>
        </p:spPr>
        <p:txBody>
          <a:bodyPr>
            <a:normAutofit/>
          </a:bodyPr>
          <a:lstStyle/>
          <a:p>
            <a:r>
              <a:rPr lang="es-ES_tradnl" b="1" dirty="0" smtClean="0"/>
              <a:t>Etapas de Instrumentación Estatal, Municipal, Local</a:t>
            </a:r>
            <a:endParaRPr lang="es-ES_tradnl" b="1" dirty="0"/>
          </a:p>
        </p:txBody>
      </p:sp>
    </p:spTree>
    <p:extLst>
      <p:ext uri="{BB962C8B-B14F-4D97-AF65-F5344CB8AC3E}">
        <p14:creationId xmlns:p14="http://schemas.microsoft.com/office/powerpoint/2010/main" xmlns="" val="21766644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500486"/>
            <a:ext cx="8229600" cy="5040560"/>
          </a:xfrm>
          <a:ln w="38100">
            <a:solidFill>
              <a:schemeClr val="accent2">
                <a:lumMod val="50000"/>
              </a:schemeClr>
            </a:solidFill>
            <a:prstDash val="solid"/>
          </a:ln>
        </p:spPr>
        <p:txBody>
          <a:bodyPr>
            <a:noAutofit/>
          </a:bodyPr>
          <a:lstStyle/>
          <a:p>
            <a:pPr marL="400050" lvl="1" indent="0" algn="just">
              <a:buNone/>
            </a:pPr>
            <a:r>
              <a:rPr lang="es-MX" sz="1800" b="1" dirty="0" smtClean="0"/>
              <a:t>1.1. Identificar localidades sin acceso a servicios de salud</a:t>
            </a:r>
          </a:p>
          <a:p>
            <a:pPr marL="971550" lvl="2" indent="-171450" algn="just">
              <a:buFont typeface="Courier New" pitchFamily="49" charset="0"/>
              <a:buChar char="o"/>
            </a:pPr>
            <a:r>
              <a:rPr lang="es-MX" sz="1800" b="1" dirty="0" smtClean="0"/>
              <a:t>Paquete básico</a:t>
            </a:r>
          </a:p>
          <a:p>
            <a:pPr marL="971550" lvl="2" indent="-171450" algn="just">
              <a:buFont typeface="Courier New" pitchFamily="49" charset="0"/>
              <a:buChar char="o"/>
            </a:pPr>
            <a:r>
              <a:rPr lang="es-MX" sz="1800" b="1" dirty="0" smtClean="0"/>
              <a:t>CAUSES</a:t>
            </a:r>
          </a:p>
          <a:p>
            <a:pPr marL="400050" lvl="1" indent="0" algn="just">
              <a:buNone/>
            </a:pPr>
            <a:r>
              <a:rPr lang="es-MX" sz="1800" b="1" dirty="0" smtClean="0"/>
              <a:t>1.2. Determinar necesidades para certificación de unidades</a:t>
            </a:r>
          </a:p>
          <a:p>
            <a:pPr marL="971550" lvl="2" indent="-171450" algn="just">
              <a:buFont typeface="Courier New" pitchFamily="49" charset="0"/>
              <a:buChar char="o"/>
            </a:pPr>
            <a:r>
              <a:rPr lang="es-MX" sz="1800" b="1" dirty="0" err="1" smtClean="0"/>
              <a:t>Dx</a:t>
            </a:r>
            <a:r>
              <a:rPr lang="es-MX" sz="1800" b="1" dirty="0" smtClean="0"/>
              <a:t> de infraestructura</a:t>
            </a:r>
          </a:p>
          <a:p>
            <a:pPr marL="971550" lvl="2" indent="-171450" algn="just">
              <a:buFont typeface="Courier New" pitchFamily="49" charset="0"/>
              <a:buChar char="o"/>
            </a:pPr>
            <a:r>
              <a:rPr lang="es-MX" sz="1800" b="1" dirty="0" smtClean="0"/>
              <a:t>Reasignación de recursos</a:t>
            </a:r>
          </a:p>
          <a:p>
            <a:pPr marL="400050" lvl="1" indent="0" algn="just">
              <a:buNone/>
            </a:pPr>
            <a:r>
              <a:rPr lang="es-MX" sz="1800" b="1" dirty="0" smtClean="0">
                <a:solidFill>
                  <a:srgbClr val="FF0000"/>
                </a:solidFill>
              </a:rPr>
              <a:t>1.3. Georreferenciar población no afiliada al Seguro Popular</a:t>
            </a:r>
          </a:p>
          <a:p>
            <a:pPr marL="971550" lvl="2" indent="-171450" algn="just">
              <a:buFont typeface="Courier New" pitchFamily="49" charset="0"/>
              <a:buChar char="o"/>
            </a:pPr>
            <a:r>
              <a:rPr lang="es-MX" sz="1800" b="1" dirty="0" smtClean="0">
                <a:solidFill>
                  <a:srgbClr val="FF0000"/>
                </a:solidFill>
              </a:rPr>
              <a:t>Número de personas</a:t>
            </a:r>
          </a:p>
          <a:p>
            <a:pPr marL="971550" lvl="2" indent="-171450" algn="just">
              <a:buFont typeface="Courier New" pitchFamily="49" charset="0"/>
              <a:buChar char="o"/>
            </a:pPr>
            <a:r>
              <a:rPr lang="es-MX" sz="1800" b="1" dirty="0" smtClean="0">
                <a:solidFill>
                  <a:srgbClr val="FF0000"/>
                </a:solidFill>
              </a:rPr>
              <a:t>Ajuste de metas</a:t>
            </a:r>
          </a:p>
          <a:p>
            <a:pPr marL="400050" lvl="1" indent="0" algn="just">
              <a:buNone/>
            </a:pPr>
            <a:r>
              <a:rPr lang="es-MX" sz="1800" b="1" dirty="0" smtClean="0"/>
              <a:t>1.4. Definir metas de vacunación</a:t>
            </a:r>
          </a:p>
          <a:p>
            <a:pPr marL="1085850" lvl="2" algn="just">
              <a:buFont typeface="Courier New" pitchFamily="49" charset="0"/>
              <a:buChar char="o"/>
            </a:pPr>
            <a:r>
              <a:rPr lang="es-MX" sz="1800" b="1" dirty="0" smtClean="0"/>
              <a:t>Déficit de cobertura por localidad</a:t>
            </a:r>
          </a:p>
          <a:p>
            <a:pPr marL="1085850" lvl="2" algn="just">
              <a:buFont typeface="Courier New" pitchFamily="49" charset="0"/>
              <a:buChar char="o"/>
            </a:pPr>
            <a:r>
              <a:rPr lang="es-MX" sz="1800" b="1" dirty="0" smtClean="0"/>
              <a:t>Programa Operativo</a:t>
            </a:r>
          </a:p>
          <a:p>
            <a:pPr marL="400050" lvl="1" indent="0" algn="just">
              <a:buNone/>
            </a:pPr>
            <a:r>
              <a:rPr lang="es-MX" sz="1800" b="1" dirty="0" smtClean="0"/>
              <a:t>1.5. Integrar base de datos de peso y talla para la edad</a:t>
            </a:r>
          </a:p>
          <a:p>
            <a:pPr marL="1085850" lvl="2" algn="just">
              <a:buFont typeface="Courier New" pitchFamily="49" charset="0"/>
              <a:buChar char="o"/>
            </a:pPr>
            <a:r>
              <a:rPr lang="es-MX" sz="1800" b="1" dirty="0" smtClean="0"/>
              <a:t>SINOS</a:t>
            </a:r>
          </a:p>
          <a:p>
            <a:pPr marL="1085850" lvl="2" algn="just">
              <a:buFont typeface="Courier New" pitchFamily="49" charset="0"/>
              <a:buChar char="o"/>
            </a:pPr>
            <a:r>
              <a:rPr lang="es-MX" sz="1800" b="1" dirty="0" smtClean="0"/>
              <a:t>Operativo censal</a:t>
            </a:r>
            <a:endParaRPr lang="es-MX" sz="1800" b="1" dirty="0"/>
          </a:p>
          <a:p>
            <a:pPr marL="400050" lvl="1" indent="0" algn="just">
              <a:buNone/>
            </a:pPr>
            <a:r>
              <a:rPr lang="es-MX" sz="1800" b="1" dirty="0"/>
              <a:t>	</a:t>
            </a:r>
          </a:p>
        </p:txBody>
      </p:sp>
      <p:sp>
        <p:nvSpPr>
          <p:cNvPr id="3" name="1 Marcador de contenido"/>
          <p:cNvSpPr txBox="1">
            <a:spLocks/>
          </p:cNvSpPr>
          <p:nvPr/>
        </p:nvSpPr>
        <p:spPr>
          <a:xfrm>
            <a:off x="457200" y="908720"/>
            <a:ext cx="8229600" cy="5437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s-MX" sz="2400" b="1" dirty="0" smtClean="0"/>
              <a:t>1. ABATIR REZAGOS</a:t>
            </a:r>
          </a:p>
          <a:p>
            <a:pPr marL="0" indent="0">
              <a:spcBef>
                <a:spcPts val="0"/>
              </a:spcBef>
              <a:buFont typeface="Arial" pitchFamily="34" charset="0"/>
              <a:buNone/>
            </a:pPr>
            <a:endParaRPr lang="es-MX" sz="2400" b="1" dirty="0" smtClean="0"/>
          </a:p>
        </p:txBody>
      </p:sp>
      <p:grpSp>
        <p:nvGrpSpPr>
          <p:cNvPr id="4" name="3 Grupo"/>
          <p:cNvGrpSpPr/>
          <p:nvPr/>
        </p:nvGrpSpPr>
        <p:grpSpPr>
          <a:xfrm>
            <a:off x="0" y="37592"/>
            <a:ext cx="9144000" cy="738200"/>
            <a:chOff x="0" y="0"/>
            <a:chExt cx="9144000" cy="738200"/>
          </a:xfrm>
        </p:grpSpPr>
        <p:pic>
          <p:nvPicPr>
            <p:cNvPr id="5" name="Imagen 2" descr="pleca_morada.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719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Imagen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0" y="19062"/>
              <a:ext cx="3059412" cy="719138"/>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xmlns="" val="35051751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196752"/>
            <a:ext cx="8363272" cy="5544616"/>
          </a:xfrm>
          <a:ln w="38100">
            <a:solidFill>
              <a:schemeClr val="accent2">
                <a:lumMod val="75000"/>
              </a:schemeClr>
            </a:solidFill>
          </a:ln>
        </p:spPr>
        <p:txBody>
          <a:bodyPr>
            <a:noAutofit/>
          </a:bodyPr>
          <a:lstStyle/>
          <a:p>
            <a:pPr marL="400050" lvl="1" indent="0" algn="just">
              <a:buNone/>
            </a:pPr>
            <a:r>
              <a:rPr lang="es-MX" sz="1700" b="1" dirty="0" smtClean="0"/>
              <a:t>2.1. Programa de extensión de servicios de salud</a:t>
            </a:r>
          </a:p>
          <a:p>
            <a:pPr marL="1085850" lvl="2" algn="just">
              <a:buFont typeface="Courier New" pitchFamily="49" charset="0"/>
              <a:buChar char="o"/>
            </a:pPr>
            <a:r>
              <a:rPr lang="es-MX" sz="1700" b="1" dirty="0" smtClean="0"/>
              <a:t>Centros de Salud</a:t>
            </a:r>
          </a:p>
          <a:p>
            <a:pPr marL="1085850" lvl="2" algn="just">
              <a:buFont typeface="Courier New" pitchFamily="49" charset="0"/>
              <a:buChar char="o"/>
            </a:pPr>
            <a:r>
              <a:rPr lang="es-MX" sz="1700" b="1" dirty="0" smtClean="0"/>
              <a:t>Unidades Móviles</a:t>
            </a:r>
          </a:p>
          <a:p>
            <a:pPr marL="400050" lvl="1" indent="0" algn="just">
              <a:buNone/>
            </a:pPr>
            <a:r>
              <a:rPr lang="es-MX" sz="1700" b="1" dirty="0"/>
              <a:t>2</a:t>
            </a:r>
            <a:r>
              <a:rPr lang="es-MX" sz="1700" b="1" dirty="0" smtClean="0"/>
              <a:t>.2. Afiliación y reafiliación</a:t>
            </a:r>
          </a:p>
          <a:p>
            <a:pPr marL="984250" lvl="2" indent="-184150" algn="just">
              <a:buFont typeface="Courier New" pitchFamily="49" charset="0"/>
              <a:buChar char="o"/>
            </a:pPr>
            <a:r>
              <a:rPr lang="es-MX" sz="1700" b="1" dirty="0"/>
              <a:t>Reagrupar</a:t>
            </a:r>
            <a:r>
              <a:rPr lang="es-MX" sz="1700" b="1" dirty="0" smtClean="0"/>
              <a:t> metas municipales</a:t>
            </a:r>
            <a:r>
              <a:rPr lang="es-MX" sz="1700" b="1" dirty="0"/>
              <a:t>	</a:t>
            </a:r>
            <a:endParaRPr lang="es-MX" sz="1700" b="1" dirty="0" smtClean="0"/>
          </a:p>
          <a:p>
            <a:pPr marL="971550" lvl="2" indent="-171450" algn="just">
              <a:buFont typeface="Courier New" pitchFamily="49" charset="0"/>
              <a:buChar char="o"/>
            </a:pPr>
            <a:r>
              <a:rPr lang="es-MX" sz="1700" b="1" dirty="0" smtClean="0"/>
              <a:t>Beneficiarios de Programa de Desarrollo Humano Oportunidades (PDHO)</a:t>
            </a:r>
          </a:p>
          <a:p>
            <a:pPr marL="971550" lvl="2" indent="-171450" algn="just">
              <a:buFont typeface="Courier New" pitchFamily="49" charset="0"/>
              <a:buChar char="o"/>
            </a:pPr>
            <a:r>
              <a:rPr lang="es-MX" sz="1700" b="1" dirty="0" smtClean="0"/>
              <a:t>Incorporación a PDHO</a:t>
            </a:r>
          </a:p>
          <a:p>
            <a:pPr marL="400050" lvl="1" indent="0" algn="just">
              <a:buNone/>
            </a:pPr>
            <a:r>
              <a:rPr lang="es-MX" sz="1700" b="1" dirty="0"/>
              <a:t>2</a:t>
            </a:r>
            <a:r>
              <a:rPr lang="es-MX" sz="1700" b="1" dirty="0" smtClean="0"/>
              <a:t>.3. Garantizar abasto de insumos</a:t>
            </a:r>
          </a:p>
          <a:p>
            <a:pPr marL="971550" lvl="2" indent="-171450" algn="just">
              <a:buFont typeface="Courier New" pitchFamily="49" charset="0"/>
              <a:buChar char="o"/>
            </a:pPr>
            <a:r>
              <a:rPr lang="es-MX" sz="1700" b="1" dirty="0" smtClean="0"/>
              <a:t>Vacunas</a:t>
            </a:r>
          </a:p>
          <a:p>
            <a:pPr marL="971550" lvl="2" indent="-171450" algn="just">
              <a:buFont typeface="Courier New" pitchFamily="49" charset="0"/>
              <a:buChar char="o"/>
            </a:pPr>
            <a:r>
              <a:rPr lang="es-MX" sz="1700" b="1" dirty="0" smtClean="0"/>
              <a:t>Medicamentos</a:t>
            </a:r>
          </a:p>
          <a:p>
            <a:pPr marL="971550" lvl="2" indent="-171450" algn="just">
              <a:buFont typeface="Courier New" pitchFamily="49" charset="0"/>
              <a:buChar char="o"/>
            </a:pPr>
            <a:r>
              <a:rPr lang="es-MX" sz="1700" b="1" dirty="0" smtClean="0"/>
              <a:t>Suplementos PDHO</a:t>
            </a:r>
          </a:p>
          <a:p>
            <a:pPr marL="400050" lvl="1" indent="0" algn="just">
              <a:buNone/>
            </a:pPr>
            <a:r>
              <a:rPr lang="es-MX" sz="1700" b="1" dirty="0"/>
              <a:t>2</a:t>
            </a:r>
            <a:r>
              <a:rPr lang="es-MX" sz="1700" b="1" dirty="0" smtClean="0"/>
              <a:t>.4. </a:t>
            </a:r>
            <a:r>
              <a:rPr lang="es-MX" sz="2000" b="1" dirty="0" smtClean="0">
                <a:solidFill>
                  <a:srgbClr val="FF0000"/>
                </a:solidFill>
              </a:rPr>
              <a:t>Fortalecer comités comunitarios de salud</a:t>
            </a:r>
          </a:p>
          <a:p>
            <a:pPr marL="1085850" lvl="2" algn="just">
              <a:buFont typeface="Courier New" pitchFamily="49" charset="0"/>
              <a:buChar char="o"/>
            </a:pPr>
            <a:r>
              <a:rPr lang="es-MX" sz="2000" b="1" dirty="0" smtClean="0">
                <a:solidFill>
                  <a:srgbClr val="FF0000"/>
                </a:solidFill>
              </a:rPr>
              <a:t>Municipio saludable</a:t>
            </a:r>
          </a:p>
          <a:p>
            <a:pPr marL="1085850" lvl="2" algn="just">
              <a:buFont typeface="Courier New" pitchFamily="49" charset="0"/>
              <a:buChar char="o"/>
            </a:pPr>
            <a:r>
              <a:rPr lang="es-MX" sz="2000" b="1" dirty="0" smtClean="0">
                <a:solidFill>
                  <a:srgbClr val="FF0000"/>
                </a:solidFill>
              </a:rPr>
              <a:t>Comités y promotoras por localidad</a:t>
            </a:r>
          </a:p>
          <a:p>
            <a:pPr marL="400050" lvl="1" indent="0" algn="just">
              <a:buNone/>
            </a:pPr>
            <a:r>
              <a:rPr lang="es-MX" sz="1700" b="1" dirty="0"/>
              <a:t>2</a:t>
            </a:r>
            <a:r>
              <a:rPr lang="es-MX" sz="1700" b="1" dirty="0" smtClean="0"/>
              <a:t>.5. Integrar padrón de la CNCH</a:t>
            </a:r>
          </a:p>
          <a:p>
            <a:pPr marL="1085850" lvl="2" algn="just">
              <a:buFont typeface="Courier New" pitchFamily="49" charset="0"/>
              <a:buChar char="o"/>
            </a:pPr>
            <a:r>
              <a:rPr lang="es-MX" sz="1700" b="1" dirty="0" smtClean="0"/>
              <a:t>PDHO</a:t>
            </a:r>
          </a:p>
          <a:p>
            <a:pPr marL="1085850" lvl="2" algn="just">
              <a:buFont typeface="Courier New" pitchFamily="49" charset="0"/>
              <a:buChar char="o"/>
            </a:pPr>
            <a:r>
              <a:rPr lang="es-MX" sz="1700" b="1" dirty="0" smtClean="0"/>
              <a:t>Seguro Popular</a:t>
            </a:r>
          </a:p>
          <a:p>
            <a:pPr marL="1085850" lvl="2" algn="just">
              <a:buFont typeface="Courier New" pitchFamily="49" charset="0"/>
              <a:buChar char="o"/>
            </a:pPr>
            <a:endParaRPr lang="es-MX" sz="1700" b="1" dirty="0"/>
          </a:p>
          <a:p>
            <a:pPr marL="400050" lvl="1" indent="0" algn="just">
              <a:buNone/>
            </a:pPr>
            <a:r>
              <a:rPr lang="es-MX" sz="1700" b="1" dirty="0"/>
              <a:t>	</a:t>
            </a:r>
          </a:p>
        </p:txBody>
      </p:sp>
      <p:sp>
        <p:nvSpPr>
          <p:cNvPr id="3" name="1 Marcador de contenido"/>
          <p:cNvSpPr txBox="1">
            <a:spLocks/>
          </p:cNvSpPr>
          <p:nvPr/>
        </p:nvSpPr>
        <p:spPr>
          <a:xfrm>
            <a:off x="457200" y="692696"/>
            <a:ext cx="8229600" cy="6766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s-MX" sz="2400" b="1" dirty="0" smtClean="0"/>
              <a:t>2. PONER A PUNTO</a:t>
            </a:r>
          </a:p>
          <a:p>
            <a:pPr marL="0" indent="0">
              <a:spcBef>
                <a:spcPts val="0"/>
              </a:spcBef>
              <a:buFont typeface="Arial" pitchFamily="34" charset="0"/>
              <a:buNone/>
            </a:pPr>
            <a:endParaRPr lang="es-MX" sz="2800" b="1" dirty="0" smtClean="0"/>
          </a:p>
        </p:txBody>
      </p:sp>
      <p:grpSp>
        <p:nvGrpSpPr>
          <p:cNvPr id="4" name="3 Grupo"/>
          <p:cNvGrpSpPr/>
          <p:nvPr/>
        </p:nvGrpSpPr>
        <p:grpSpPr>
          <a:xfrm>
            <a:off x="0" y="0"/>
            <a:ext cx="9144000" cy="738200"/>
            <a:chOff x="0" y="0"/>
            <a:chExt cx="9144000" cy="738200"/>
          </a:xfrm>
        </p:grpSpPr>
        <p:pic>
          <p:nvPicPr>
            <p:cNvPr id="5" name="Imagen 2" descr="pleca_morada.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719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Imagen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0" y="19062"/>
              <a:ext cx="3059412" cy="719138"/>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xmlns="" val="3899676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23528" y="1340768"/>
            <a:ext cx="8435280" cy="5328592"/>
          </a:xfrm>
          <a:ln w="38100">
            <a:solidFill>
              <a:schemeClr val="accent2">
                <a:lumMod val="75000"/>
              </a:schemeClr>
            </a:solidFill>
          </a:ln>
        </p:spPr>
        <p:txBody>
          <a:bodyPr>
            <a:noAutofit/>
          </a:bodyPr>
          <a:lstStyle/>
          <a:p>
            <a:pPr marL="400050" lvl="1" indent="0" algn="just">
              <a:buNone/>
            </a:pPr>
            <a:r>
              <a:rPr lang="es-MX" sz="1800" b="1" dirty="0" smtClean="0"/>
              <a:t>3.1. Poner en operación nuevos servicios</a:t>
            </a:r>
          </a:p>
          <a:p>
            <a:pPr marL="971550" lvl="2" indent="-171450" algn="just">
              <a:buFont typeface="Courier New" pitchFamily="49" charset="0"/>
              <a:buChar char="o"/>
            </a:pPr>
            <a:r>
              <a:rPr lang="es-MX" sz="1800" b="1" dirty="0" smtClean="0"/>
              <a:t>Unidades de extensión sanitaria</a:t>
            </a:r>
          </a:p>
          <a:p>
            <a:pPr marL="971550" lvl="2" indent="-171450" algn="just">
              <a:buFont typeface="Courier New" pitchFamily="49" charset="0"/>
              <a:buChar char="o"/>
            </a:pPr>
            <a:r>
              <a:rPr lang="es-MX" sz="1800" b="1" dirty="0" smtClean="0"/>
              <a:t>Servicios fijos ampliados</a:t>
            </a:r>
          </a:p>
          <a:p>
            <a:pPr marL="971550" lvl="2" indent="-171450" algn="just">
              <a:buFont typeface="Courier New" pitchFamily="49" charset="0"/>
              <a:buChar char="o"/>
            </a:pPr>
            <a:r>
              <a:rPr lang="es-MX" sz="1800" b="1" dirty="0" smtClean="0"/>
              <a:t>Convenios con prestadores de servicios</a:t>
            </a:r>
          </a:p>
          <a:p>
            <a:pPr marL="400050" lvl="1" indent="0" algn="just">
              <a:buNone/>
            </a:pPr>
            <a:r>
              <a:rPr lang="es-MX" sz="1800" b="1" dirty="0"/>
              <a:t>3</a:t>
            </a:r>
            <a:r>
              <a:rPr lang="es-MX" sz="1800" b="1" dirty="0" smtClean="0"/>
              <a:t>.2. Acreditar servicios existentes en unidades de salud</a:t>
            </a:r>
          </a:p>
          <a:p>
            <a:pPr marL="971550" lvl="2" indent="-171450" algn="just">
              <a:buFont typeface="Courier New" pitchFamily="49" charset="0"/>
              <a:buChar char="o"/>
            </a:pPr>
            <a:r>
              <a:rPr lang="es-MX" sz="1800" b="1" dirty="0" smtClean="0"/>
              <a:t>Fijas</a:t>
            </a:r>
          </a:p>
          <a:p>
            <a:pPr marL="971550" lvl="2" indent="-171450" algn="just">
              <a:buFont typeface="Courier New" pitchFamily="49" charset="0"/>
              <a:buChar char="o"/>
            </a:pPr>
            <a:r>
              <a:rPr lang="es-MX" sz="1800" b="1" dirty="0" smtClean="0"/>
              <a:t>Móviles</a:t>
            </a:r>
          </a:p>
          <a:p>
            <a:pPr marL="400050" lvl="1" indent="0" algn="just">
              <a:buNone/>
            </a:pPr>
            <a:r>
              <a:rPr lang="es-MX" sz="1800" b="1" dirty="0" smtClean="0"/>
              <a:t>3.3. Ampliar acceso</a:t>
            </a:r>
          </a:p>
          <a:p>
            <a:pPr marL="971550" lvl="2" indent="-171450" algn="just">
              <a:buFont typeface="Courier New" pitchFamily="49" charset="0"/>
              <a:buChar char="o"/>
            </a:pPr>
            <a:r>
              <a:rPr lang="es-MX" sz="1800" b="1" dirty="0" smtClean="0"/>
              <a:t>Incorporar a PDHO</a:t>
            </a:r>
          </a:p>
          <a:p>
            <a:pPr marL="971550" lvl="2" indent="-171450" algn="just">
              <a:buFont typeface="Courier New" pitchFamily="49" charset="0"/>
              <a:buChar char="o"/>
            </a:pPr>
            <a:r>
              <a:rPr lang="es-MX" sz="1800" b="1" dirty="0" smtClean="0"/>
              <a:t>Afiliar al Seguro Popular</a:t>
            </a:r>
          </a:p>
          <a:p>
            <a:pPr marL="400050" lvl="1" indent="0" algn="just">
              <a:buNone/>
            </a:pPr>
            <a:r>
              <a:rPr lang="es-MX" sz="1800" b="1" dirty="0" smtClean="0"/>
              <a:t>3.4. Consolidar servicios de salud a la comunidad</a:t>
            </a:r>
          </a:p>
          <a:p>
            <a:pPr marL="1085850" lvl="2" algn="just">
              <a:buFont typeface="Courier New" pitchFamily="49" charset="0"/>
              <a:buChar char="o"/>
            </a:pPr>
            <a:r>
              <a:rPr lang="es-MX" sz="1800" b="1" dirty="0" smtClean="0"/>
              <a:t>Diagnóstico sanitario</a:t>
            </a:r>
          </a:p>
          <a:p>
            <a:pPr marL="1085850" lvl="2" algn="just">
              <a:buFont typeface="Courier New" pitchFamily="49" charset="0"/>
              <a:buChar char="o"/>
            </a:pPr>
            <a:r>
              <a:rPr lang="es-MX" sz="1800" b="1" dirty="0" smtClean="0"/>
              <a:t>Ajustar corresponsabilidad en salud</a:t>
            </a:r>
          </a:p>
          <a:p>
            <a:pPr marL="400050" lvl="1" indent="0" algn="just">
              <a:buNone/>
            </a:pPr>
            <a:r>
              <a:rPr lang="es-MX" sz="1800" b="1" dirty="0"/>
              <a:t>3</a:t>
            </a:r>
            <a:r>
              <a:rPr lang="es-MX" sz="1800" b="1" dirty="0" smtClean="0"/>
              <a:t>.5. Presentar padrón de salud /CNCH</a:t>
            </a:r>
          </a:p>
          <a:p>
            <a:pPr marL="1085850" lvl="2" algn="just">
              <a:buFont typeface="Courier New" pitchFamily="49" charset="0"/>
              <a:buChar char="o"/>
            </a:pPr>
            <a:r>
              <a:rPr lang="es-MX" sz="1800" b="1" dirty="0" smtClean="0"/>
              <a:t>Sistema Nominal en Salud (SINOS9</a:t>
            </a:r>
          </a:p>
          <a:p>
            <a:pPr marL="1085850" lvl="2" algn="just">
              <a:buFont typeface="Courier New" pitchFamily="49" charset="0"/>
              <a:buChar char="o"/>
            </a:pPr>
            <a:r>
              <a:rPr lang="es-MX" sz="1800" b="1" dirty="0" smtClean="0"/>
              <a:t>Otros registros</a:t>
            </a:r>
            <a:endParaRPr lang="es-MX" sz="1800" b="1" dirty="0"/>
          </a:p>
          <a:p>
            <a:pPr marL="400050" lvl="1" indent="0" algn="just">
              <a:buNone/>
            </a:pPr>
            <a:r>
              <a:rPr lang="es-MX" sz="1800" b="1" dirty="0"/>
              <a:t>	</a:t>
            </a:r>
          </a:p>
        </p:txBody>
      </p:sp>
      <p:sp>
        <p:nvSpPr>
          <p:cNvPr id="3" name="1 Marcador de contenido"/>
          <p:cNvSpPr txBox="1">
            <a:spLocks/>
          </p:cNvSpPr>
          <p:nvPr/>
        </p:nvSpPr>
        <p:spPr>
          <a:xfrm>
            <a:off x="457200" y="764704"/>
            <a:ext cx="8229600" cy="6766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s-MX" sz="2400" b="1" dirty="0" smtClean="0"/>
              <a:t>3. TRANSFORMAR Y MEJORAR </a:t>
            </a:r>
          </a:p>
          <a:p>
            <a:pPr marL="0" indent="0">
              <a:buFont typeface="Arial" pitchFamily="34" charset="0"/>
              <a:buNone/>
            </a:pPr>
            <a:endParaRPr lang="es-MX" b="1" dirty="0" smtClean="0"/>
          </a:p>
        </p:txBody>
      </p:sp>
      <p:grpSp>
        <p:nvGrpSpPr>
          <p:cNvPr id="4" name="3 Grupo"/>
          <p:cNvGrpSpPr/>
          <p:nvPr/>
        </p:nvGrpSpPr>
        <p:grpSpPr>
          <a:xfrm>
            <a:off x="0" y="0"/>
            <a:ext cx="9144000" cy="738200"/>
            <a:chOff x="0" y="0"/>
            <a:chExt cx="9144000" cy="738200"/>
          </a:xfrm>
        </p:grpSpPr>
        <p:pic>
          <p:nvPicPr>
            <p:cNvPr id="5" name="Imagen 2" descr="pleca_morada.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719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Imagen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0" y="19062"/>
              <a:ext cx="3059412" cy="719138"/>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xmlns="" val="553093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683568" y="1628800"/>
            <a:ext cx="7776864" cy="4680520"/>
          </a:xfrm>
          <a:ln w="38100">
            <a:solidFill>
              <a:schemeClr val="accent2">
                <a:lumMod val="75000"/>
              </a:schemeClr>
            </a:solidFill>
          </a:ln>
        </p:spPr>
        <p:txBody>
          <a:bodyPr>
            <a:noAutofit/>
          </a:bodyPr>
          <a:lstStyle/>
          <a:p>
            <a:pPr marL="901700" lvl="1" indent="-501650" algn="just">
              <a:buFont typeface="+mj-lt"/>
              <a:buAutoNum type="arabicPeriod"/>
            </a:pPr>
            <a:r>
              <a:rPr lang="es-MX" sz="3600" b="1" dirty="0" smtClean="0"/>
              <a:t>Afiliación al Seguro Popular</a:t>
            </a:r>
          </a:p>
          <a:p>
            <a:pPr marL="1143000" lvl="1" indent="-742950" algn="just">
              <a:buFont typeface="+mj-lt"/>
              <a:buAutoNum type="arabicPeriod"/>
            </a:pPr>
            <a:endParaRPr lang="es-MX" sz="3600" b="1" dirty="0" smtClean="0"/>
          </a:p>
          <a:p>
            <a:pPr marL="901700" lvl="1" indent="-501650" algn="just">
              <a:buFont typeface="+mj-lt"/>
              <a:buAutoNum type="arabicPeriod"/>
            </a:pPr>
            <a:r>
              <a:rPr lang="es-MX" sz="3600" b="1" dirty="0" smtClean="0"/>
              <a:t>Abasto de suplemento alimenticio a menores de cinco años</a:t>
            </a:r>
          </a:p>
          <a:p>
            <a:pPr marL="1143000" lvl="1" indent="-742950" algn="just">
              <a:buFont typeface="+mj-lt"/>
              <a:buAutoNum type="arabicPeriod"/>
            </a:pPr>
            <a:endParaRPr lang="es-MX" sz="3600" b="1" dirty="0" smtClean="0"/>
          </a:p>
          <a:p>
            <a:pPr marL="901700" lvl="1" indent="-501650" algn="just">
              <a:buFont typeface="+mj-lt"/>
              <a:buAutoNum type="arabicPeriod"/>
            </a:pPr>
            <a:r>
              <a:rPr lang="es-MX" sz="3600" b="1" dirty="0" smtClean="0"/>
              <a:t>Promoción de lactancia materna </a:t>
            </a:r>
          </a:p>
          <a:p>
            <a:pPr marL="400050" lvl="1" indent="0" algn="just">
              <a:buNone/>
            </a:pPr>
            <a:r>
              <a:rPr lang="es-MX" sz="3600" b="1" dirty="0"/>
              <a:t>	</a:t>
            </a:r>
            <a:r>
              <a:rPr lang="es-MX" sz="3600" b="1" dirty="0" smtClean="0"/>
              <a:t>(0  a 6 meses)</a:t>
            </a:r>
            <a:endParaRPr lang="es-MX" sz="3600" b="1" dirty="0"/>
          </a:p>
        </p:txBody>
      </p:sp>
      <p:sp>
        <p:nvSpPr>
          <p:cNvPr id="3" name="1 Marcador de contenido"/>
          <p:cNvSpPr txBox="1">
            <a:spLocks/>
          </p:cNvSpPr>
          <p:nvPr/>
        </p:nvSpPr>
        <p:spPr>
          <a:xfrm>
            <a:off x="457200" y="764704"/>
            <a:ext cx="8229600" cy="6766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s-MX" b="1" dirty="0" smtClean="0"/>
              <a:t>Tablero de seguimiento</a:t>
            </a:r>
          </a:p>
          <a:p>
            <a:pPr marL="0" indent="0">
              <a:buFont typeface="Arial" pitchFamily="34" charset="0"/>
              <a:buNone/>
            </a:pPr>
            <a:endParaRPr lang="es-MX" b="1" dirty="0" smtClean="0"/>
          </a:p>
        </p:txBody>
      </p:sp>
      <p:grpSp>
        <p:nvGrpSpPr>
          <p:cNvPr id="4" name="3 Grupo"/>
          <p:cNvGrpSpPr/>
          <p:nvPr/>
        </p:nvGrpSpPr>
        <p:grpSpPr>
          <a:xfrm>
            <a:off x="0" y="0"/>
            <a:ext cx="9144000" cy="738200"/>
            <a:chOff x="0" y="0"/>
            <a:chExt cx="9144000" cy="738200"/>
          </a:xfrm>
        </p:grpSpPr>
        <p:pic>
          <p:nvPicPr>
            <p:cNvPr id="5" name="Imagen 2" descr="pleca_morada.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719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Imagen 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20" y="19062"/>
              <a:ext cx="3059412" cy="719138"/>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xmlns="" val="22462152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347864" y="5877272"/>
            <a:ext cx="5698976" cy="748680"/>
          </a:xfrm>
          <a:ln>
            <a:solidFill>
              <a:schemeClr val="bg1"/>
            </a:solidFill>
          </a:ln>
        </p:spPr>
        <p:txBody>
          <a:bodyPr>
            <a:noAutofit/>
          </a:bodyPr>
          <a:lstStyle/>
          <a:p>
            <a:r>
              <a:rPr lang="es-MX" sz="1200" dirty="0">
                <a:hlinkClick r:id="rId2"/>
              </a:rPr>
              <a:t>http://sinhambre.gob.mx/</a:t>
            </a:r>
            <a:endParaRPr lang="es-MX" sz="1200" dirty="0" smtClean="0"/>
          </a:p>
          <a:p>
            <a:r>
              <a:rPr lang="es-MX" sz="1200" dirty="0" smtClean="0">
                <a:hlinkClick r:id="rId3"/>
              </a:rPr>
              <a:t>http</a:t>
            </a:r>
            <a:r>
              <a:rPr lang="es-MX" sz="1200" dirty="0">
                <a:hlinkClick r:id="rId3"/>
              </a:rPr>
              <a:t>://</a:t>
            </a:r>
            <a:r>
              <a:rPr lang="es-MX" sz="1200" dirty="0" smtClean="0">
                <a:hlinkClick r:id="rId3"/>
              </a:rPr>
              <a:t>www.sedesol.gob.mx/es/SEDESOL/Mapa</a:t>
            </a:r>
            <a:endParaRPr lang="es-MX" sz="1200" dirty="0" smtClean="0"/>
          </a:p>
          <a:p>
            <a:r>
              <a:rPr lang="es-MX" sz="1200" dirty="0">
                <a:hlinkClick r:id="rId4"/>
              </a:rPr>
              <a:t>http://</a:t>
            </a:r>
            <a:r>
              <a:rPr lang="es-MX" sz="1200" dirty="0" smtClean="0">
                <a:hlinkClick r:id="rId4"/>
              </a:rPr>
              <a:t>www.dof.gob.mx/nota_detalle.php?codigo=5285363&amp;fecha=22/01/2013</a:t>
            </a:r>
            <a:endParaRPr lang="es-MX" sz="1200" dirty="0" smtClean="0"/>
          </a:p>
          <a:p>
            <a:endParaRPr lang="es-MX" sz="1200" dirty="0" smtClean="0"/>
          </a:p>
          <a:p>
            <a:endParaRPr lang="es-MX" sz="1200" dirty="0"/>
          </a:p>
          <a:p>
            <a:endParaRPr lang="es-MX" sz="1200" dirty="0" smtClean="0"/>
          </a:p>
        </p:txBody>
      </p:sp>
      <p:sp>
        <p:nvSpPr>
          <p:cNvPr id="3" name="2 Rectángulo"/>
          <p:cNvSpPr/>
          <p:nvPr/>
        </p:nvSpPr>
        <p:spPr>
          <a:xfrm>
            <a:off x="2561281" y="2897068"/>
            <a:ext cx="3882927" cy="1107996"/>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6600" b="1" cap="all" spc="0" dirty="0" smtClean="0">
                <a:ln w="0"/>
                <a:solidFill>
                  <a:srgbClr val="800080"/>
                </a:solidFill>
                <a:effectLst>
                  <a:reflection blurRad="12700" stA="50000" endPos="50000" dist="5000" dir="5400000" sy="-100000" rotWithShape="0"/>
                </a:effectLst>
              </a:rPr>
              <a:t>Gracias</a:t>
            </a:r>
            <a:endParaRPr lang="es-ES" sz="6600" b="1" cap="all" spc="0" dirty="0">
              <a:ln w="0"/>
              <a:solidFill>
                <a:srgbClr val="800080"/>
              </a:solidFill>
              <a:effectLst>
                <a:reflection blurRad="12700" stA="50000" endPos="50000" dist="5000" dir="5400000" sy="-100000" rotWithShape="0"/>
              </a:effectLst>
            </a:endParaRPr>
          </a:p>
        </p:txBody>
      </p:sp>
      <p:grpSp>
        <p:nvGrpSpPr>
          <p:cNvPr id="4" name="3 Grupo"/>
          <p:cNvGrpSpPr/>
          <p:nvPr/>
        </p:nvGrpSpPr>
        <p:grpSpPr>
          <a:xfrm>
            <a:off x="22870" y="83338"/>
            <a:ext cx="9144000" cy="738200"/>
            <a:chOff x="0" y="0"/>
            <a:chExt cx="9144000" cy="738200"/>
          </a:xfrm>
        </p:grpSpPr>
        <p:pic>
          <p:nvPicPr>
            <p:cNvPr id="5" name="Imagen 2" descr="pleca_morada.jpg"/>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0"/>
              <a:ext cx="9144000" cy="719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Imagen 1"/>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20" y="19062"/>
              <a:ext cx="3059412" cy="719138"/>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xmlns="" val="7020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14 Grupo"/>
          <p:cNvGrpSpPr/>
          <p:nvPr/>
        </p:nvGrpSpPr>
        <p:grpSpPr>
          <a:xfrm>
            <a:off x="248482" y="2124074"/>
            <a:ext cx="8572560" cy="4286280"/>
            <a:chOff x="395536" y="908720"/>
            <a:chExt cx="8358246" cy="3562210"/>
          </a:xfrm>
        </p:grpSpPr>
        <p:grpSp>
          <p:nvGrpSpPr>
            <p:cNvPr id="8" name="7 Grupo"/>
            <p:cNvGrpSpPr/>
            <p:nvPr/>
          </p:nvGrpSpPr>
          <p:grpSpPr>
            <a:xfrm>
              <a:off x="395536" y="908720"/>
              <a:ext cx="8358246" cy="3562210"/>
              <a:chOff x="395536" y="874902"/>
              <a:chExt cx="8358246" cy="3922250"/>
            </a:xfrm>
          </p:grpSpPr>
          <p:grpSp>
            <p:nvGrpSpPr>
              <p:cNvPr id="6" name="5 Grupo"/>
              <p:cNvGrpSpPr/>
              <p:nvPr/>
            </p:nvGrpSpPr>
            <p:grpSpPr>
              <a:xfrm>
                <a:off x="395536" y="874902"/>
                <a:ext cx="8358246" cy="3922250"/>
                <a:chOff x="395536" y="620688"/>
                <a:chExt cx="8358246" cy="4786346"/>
              </a:xfrm>
            </p:grpSpPr>
            <p:sp>
              <p:nvSpPr>
                <p:cNvPr id="7" name="6 Rectángulo"/>
                <p:cNvSpPr/>
                <p:nvPr/>
              </p:nvSpPr>
              <p:spPr>
                <a:xfrm>
                  <a:off x="395536" y="620688"/>
                  <a:ext cx="8358246" cy="478634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sp>
              <p:nvSpPr>
                <p:cNvPr id="5" name="4 CuadroTexto"/>
                <p:cNvSpPr txBox="1"/>
                <p:nvPr/>
              </p:nvSpPr>
              <p:spPr>
                <a:xfrm>
                  <a:off x="1187624" y="620688"/>
                  <a:ext cx="7200800" cy="703022"/>
                </a:xfrm>
                <a:prstGeom prst="rect">
                  <a:avLst/>
                </a:prstGeom>
                <a:noFill/>
              </p:spPr>
              <p:txBody>
                <a:bodyPr wrap="square" rtlCol="0">
                  <a:spAutoFit/>
                </a:bodyPr>
                <a:lstStyle/>
                <a:p>
                  <a:pPr algn="ctr"/>
                  <a:r>
                    <a:rPr lang="es-MX" sz="1400" b="1" dirty="0"/>
                    <a:t>Comparativo de </a:t>
                  </a:r>
                  <a:r>
                    <a:rPr lang="es-MX" sz="1400" b="1" dirty="0" smtClean="0"/>
                    <a:t>prevalencia nacional </a:t>
                  </a:r>
                  <a:r>
                    <a:rPr lang="es-MX" sz="1400" b="1" dirty="0"/>
                    <a:t>de </a:t>
                  </a:r>
                  <a:r>
                    <a:rPr lang="es-MX" sz="1400" b="1" dirty="0">
                      <a:solidFill>
                        <a:srgbClr val="FF0000"/>
                      </a:solidFill>
                    </a:rPr>
                    <a:t>baja talla en </a:t>
                  </a:r>
                  <a:r>
                    <a:rPr lang="es-MX" sz="1400" b="1" dirty="0" smtClean="0">
                      <a:solidFill>
                        <a:srgbClr val="FF0000"/>
                      </a:solidFill>
                    </a:rPr>
                    <a:t>menores de </a:t>
                  </a:r>
                  <a:r>
                    <a:rPr lang="es-MX" sz="1400" b="1" dirty="0">
                      <a:solidFill>
                        <a:srgbClr val="FF0000"/>
                      </a:solidFill>
                    </a:rPr>
                    <a:t>cinco </a:t>
                  </a:r>
                  <a:r>
                    <a:rPr lang="es-MX" sz="1400" b="1" dirty="0" smtClean="0">
                      <a:solidFill>
                        <a:srgbClr val="FF0000"/>
                      </a:solidFill>
                    </a:rPr>
                    <a:t>años </a:t>
                  </a:r>
                  <a:r>
                    <a:rPr lang="es-MX" sz="1400" b="1" dirty="0"/>
                    <a:t>por </a:t>
                  </a:r>
                  <a:r>
                    <a:rPr lang="es-MX" sz="1400" b="1" dirty="0" smtClean="0"/>
                    <a:t>región entre 1999</a:t>
                  </a:r>
                  <a:r>
                    <a:rPr lang="es-MX" sz="1400" b="1" dirty="0"/>
                    <a:t>, 2006 y </a:t>
                  </a:r>
                  <a:r>
                    <a:rPr lang="es-MX" sz="1400" b="1" dirty="0" smtClean="0"/>
                    <a:t>2012. México, </a:t>
                  </a:r>
                  <a:r>
                    <a:rPr lang="es-MX" sz="1400" b="1" dirty="0"/>
                    <a:t>ENSANUT 2012</a:t>
                  </a:r>
                </a:p>
              </p:txBody>
            </p:sp>
          </p:grpSp>
          <p:pic>
            <p:nvPicPr>
              <p:cNvPr id="2050" name="Picture 2"/>
              <p:cNvPicPr>
                <a:picLocks noChangeAspect="1" noChangeArrowheads="1"/>
              </p:cNvPicPr>
              <p:nvPr/>
            </p:nvPicPr>
            <p:blipFill>
              <a:blip r:embed="rId3" cstate="print">
                <a:lum bright="-10000" contrast="20000"/>
              </a:blip>
              <a:srcRect/>
              <a:stretch>
                <a:fillRect/>
              </a:stretch>
            </p:blipFill>
            <p:spPr bwMode="auto">
              <a:xfrm>
                <a:off x="755576" y="1484784"/>
                <a:ext cx="7704856" cy="3096344"/>
              </a:xfrm>
              <a:prstGeom prst="rect">
                <a:avLst/>
              </a:prstGeom>
              <a:noFill/>
              <a:ln w="9525">
                <a:noFill/>
                <a:miter lim="800000"/>
                <a:headEnd/>
                <a:tailEnd/>
              </a:ln>
            </p:spPr>
          </p:pic>
        </p:grpSp>
        <p:cxnSp>
          <p:nvCxnSpPr>
            <p:cNvPr id="11" name="10 Conector recto de flecha"/>
            <p:cNvCxnSpPr/>
            <p:nvPr/>
          </p:nvCxnSpPr>
          <p:spPr>
            <a:xfrm>
              <a:off x="3851920" y="2492896"/>
              <a:ext cx="0" cy="216024"/>
            </a:xfrm>
            <a:prstGeom prst="straightConnector1">
              <a:avLst/>
            </a:prstGeom>
            <a:ln w="19050">
              <a:solidFill>
                <a:srgbClr val="FF0000"/>
              </a:solidFill>
              <a:tailEnd type="arrow"/>
            </a:ln>
          </p:spPr>
          <p:style>
            <a:lnRef idx="3">
              <a:schemeClr val="accent2"/>
            </a:lnRef>
            <a:fillRef idx="0">
              <a:schemeClr val="accent2"/>
            </a:fillRef>
            <a:effectRef idx="2">
              <a:schemeClr val="accent2"/>
            </a:effectRef>
            <a:fontRef idx="minor">
              <a:schemeClr val="tx1"/>
            </a:fontRef>
          </p:style>
        </p:cxnSp>
      </p:grpSp>
      <p:sp>
        <p:nvSpPr>
          <p:cNvPr id="14" name="3 Título"/>
          <p:cNvSpPr>
            <a:spLocks noGrp="1"/>
          </p:cNvSpPr>
          <p:nvPr>
            <p:ph type="title"/>
          </p:nvPr>
        </p:nvSpPr>
        <p:spPr>
          <a:xfrm>
            <a:off x="349858" y="1268760"/>
            <a:ext cx="7972452" cy="599102"/>
          </a:xfrm>
        </p:spPr>
        <p:txBody>
          <a:bodyPr>
            <a:normAutofit/>
          </a:bodyPr>
          <a:lstStyle/>
          <a:p>
            <a:pPr algn="l"/>
            <a:r>
              <a:rPr lang="es-MX" sz="3200" b="1" dirty="0" smtClean="0">
                <a:solidFill>
                  <a:schemeClr val="bg1">
                    <a:lumMod val="50000"/>
                  </a:schemeClr>
                </a:solidFill>
              </a:rPr>
              <a:t>Desnutrición</a:t>
            </a:r>
            <a:endParaRPr lang="es-MX" sz="3200" b="1" dirty="0">
              <a:solidFill>
                <a:schemeClr val="bg1">
                  <a:lumMod val="50000"/>
                </a:schemeClr>
              </a:solidFill>
            </a:endParaRPr>
          </a:p>
        </p:txBody>
      </p:sp>
      <p:grpSp>
        <p:nvGrpSpPr>
          <p:cNvPr id="12" name="11 Grupo"/>
          <p:cNvGrpSpPr/>
          <p:nvPr/>
        </p:nvGrpSpPr>
        <p:grpSpPr>
          <a:xfrm>
            <a:off x="0" y="157200"/>
            <a:ext cx="9144000" cy="738200"/>
            <a:chOff x="0" y="0"/>
            <a:chExt cx="9144000" cy="738200"/>
          </a:xfrm>
        </p:grpSpPr>
        <p:pic>
          <p:nvPicPr>
            <p:cNvPr id="16" name="Imagen 2" descr="pleca_morada.jp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0"/>
              <a:ext cx="9144000" cy="719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Imagen 1"/>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20" y="19062"/>
              <a:ext cx="3059412" cy="719138"/>
            </a:xfrm>
            <a:prstGeom prst="rect">
              <a:avLst/>
            </a:prstGeom>
            <a:noFill/>
            <a:extLst>
              <a:ext uri="{909E8E84-426E-40DD-AFC4-6F175D3DCCD1}">
                <a14:hiddenFill xmlns:a14="http://schemas.microsoft.com/office/drawing/2010/main" xmlns="">
                  <a:solidFill>
                    <a:srgbClr val="FFFFFF"/>
                  </a:solidFill>
                </a14:hiddenFill>
              </a:ext>
            </a:extLst>
          </p:spPr>
        </p:pic>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14 Grupo"/>
          <p:cNvGrpSpPr/>
          <p:nvPr/>
        </p:nvGrpSpPr>
        <p:grpSpPr>
          <a:xfrm>
            <a:off x="184194" y="1285592"/>
            <a:ext cx="8712968" cy="5165020"/>
            <a:chOff x="395536" y="539969"/>
            <a:chExt cx="8352928" cy="4996760"/>
          </a:xfrm>
        </p:grpSpPr>
        <p:pic>
          <p:nvPicPr>
            <p:cNvPr id="3074" name="Picture 2"/>
            <p:cNvPicPr>
              <a:picLocks noChangeAspect="1" noChangeArrowheads="1"/>
            </p:cNvPicPr>
            <p:nvPr/>
          </p:nvPicPr>
          <p:blipFill>
            <a:blip r:embed="rId3" cstate="print">
              <a:lum bright="-10000" contrast="10000"/>
            </a:blip>
            <a:srcRect/>
            <a:stretch>
              <a:fillRect/>
            </a:stretch>
          </p:blipFill>
          <p:spPr bwMode="auto">
            <a:xfrm>
              <a:off x="395536" y="1124744"/>
              <a:ext cx="8352928" cy="4411985"/>
            </a:xfrm>
            <a:prstGeom prst="rect">
              <a:avLst/>
            </a:prstGeom>
            <a:noFill/>
            <a:ln w="9525">
              <a:noFill/>
              <a:miter lim="800000"/>
              <a:headEnd/>
              <a:tailEnd/>
            </a:ln>
          </p:spPr>
        </p:pic>
        <p:grpSp>
          <p:nvGrpSpPr>
            <p:cNvPr id="14" name="13 Grupo"/>
            <p:cNvGrpSpPr/>
            <p:nvPr/>
          </p:nvGrpSpPr>
          <p:grpSpPr>
            <a:xfrm>
              <a:off x="1115616" y="539969"/>
              <a:ext cx="6644667" cy="3177063"/>
              <a:chOff x="1115616" y="539969"/>
              <a:chExt cx="6644667" cy="3177063"/>
            </a:xfrm>
          </p:grpSpPr>
          <p:sp>
            <p:nvSpPr>
              <p:cNvPr id="5" name="4 Rectángulo"/>
              <p:cNvSpPr/>
              <p:nvPr/>
            </p:nvSpPr>
            <p:spPr>
              <a:xfrm>
                <a:off x="1133166" y="539969"/>
                <a:ext cx="6627117" cy="584775"/>
              </a:xfrm>
              <a:prstGeom prst="rect">
                <a:avLst/>
              </a:prstGeom>
            </p:spPr>
            <p:txBody>
              <a:bodyPr wrap="square">
                <a:spAutoFit/>
              </a:bodyPr>
              <a:lstStyle/>
              <a:p>
                <a:pPr algn="ctr"/>
                <a:r>
                  <a:rPr lang="es-MX" sz="1600" b="1" dirty="0" smtClean="0"/>
                  <a:t>Estimación de cualquier tipo de lactancia materna y lactancia materna exclusiva por mes para ENN 99, ENSANUT 2006 y ENSANUT 2012</a:t>
                </a:r>
                <a:endParaRPr lang="es-MX" sz="1600" b="1" dirty="0"/>
              </a:p>
            </p:txBody>
          </p:sp>
          <p:cxnSp>
            <p:nvCxnSpPr>
              <p:cNvPr id="9" name="8 Conector recto de flecha"/>
              <p:cNvCxnSpPr/>
              <p:nvPr/>
            </p:nvCxnSpPr>
            <p:spPr>
              <a:xfrm>
                <a:off x="2771800" y="3212976"/>
                <a:ext cx="0" cy="504056"/>
              </a:xfrm>
              <a:prstGeom prst="straightConnector1">
                <a:avLst/>
              </a:prstGeom>
              <a:ln w="19050">
                <a:solidFill>
                  <a:srgbClr val="FF0000"/>
                </a:solidFill>
                <a:tailEnd type="arrow"/>
              </a:ln>
            </p:spPr>
            <p:style>
              <a:lnRef idx="3">
                <a:schemeClr val="accent2"/>
              </a:lnRef>
              <a:fillRef idx="0">
                <a:schemeClr val="accent2"/>
              </a:fillRef>
              <a:effectRef idx="2">
                <a:schemeClr val="accent2"/>
              </a:effectRef>
              <a:fontRef idx="minor">
                <a:schemeClr val="tx1"/>
              </a:fontRef>
            </p:style>
          </p:cxnSp>
          <p:sp>
            <p:nvSpPr>
              <p:cNvPr id="12" name="11 CuadroTexto"/>
              <p:cNvSpPr txBox="1"/>
              <p:nvPr/>
            </p:nvSpPr>
            <p:spPr>
              <a:xfrm>
                <a:off x="1115616" y="1556792"/>
                <a:ext cx="3456384" cy="307777"/>
              </a:xfrm>
              <a:prstGeom prst="rect">
                <a:avLst/>
              </a:prstGeom>
              <a:noFill/>
            </p:spPr>
            <p:txBody>
              <a:bodyPr wrap="square" rtlCol="0">
                <a:spAutoFit/>
              </a:bodyPr>
              <a:lstStyle/>
              <a:p>
                <a:r>
                  <a:rPr lang="es-MX" sz="1400" dirty="0" smtClean="0">
                    <a:solidFill>
                      <a:srgbClr val="FF0000"/>
                    </a:solidFill>
                  </a:rPr>
                  <a:t>Cualquier tipo de lactancia</a:t>
                </a:r>
                <a:endParaRPr lang="es-MX" sz="1400" dirty="0">
                  <a:solidFill>
                    <a:srgbClr val="FF0000"/>
                  </a:solidFill>
                </a:endParaRPr>
              </a:p>
            </p:txBody>
          </p:sp>
          <p:sp>
            <p:nvSpPr>
              <p:cNvPr id="13" name="12 CuadroTexto"/>
              <p:cNvSpPr txBox="1"/>
              <p:nvPr/>
            </p:nvSpPr>
            <p:spPr>
              <a:xfrm>
                <a:off x="1115616" y="2905199"/>
                <a:ext cx="3456384" cy="307777"/>
              </a:xfrm>
              <a:prstGeom prst="rect">
                <a:avLst/>
              </a:prstGeom>
              <a:noFill/>
            </p:spPr>
            <p:txBody>
              <a:bodyPr wrap="square" rtlCol="0">
                <a:spAutoFit/>
              </a:bodyPr>
              <a:lstStyle/>
              <a:p>
                <a:r>
                  <a:rPr lang="es-MX" sz="1400" dirty="0" smtClean="0">
                    <a:solidFill>
                      <a:srgbClr val="FF0000"/>
                    </a:solidFill>
                  </a:rPr>
                  <a:t>Lactancia exclusiva (LME)</a:t>
                </a:r>
                <a:endParaRPr lang="es-MX" sz="1400" dirty="0">
                  <a:solidFill>
                    <a:srgbClr val="FF0000"/>
                  </a:solidFill>
                </a:endParaRPr>
              </a:p>
            </p:txBody>
          </p:sp>
        </p:grpSp>
      </p:grpSp>
      <p:sp>
        <p:nvSpPr>
          <p:cNvPr id="7" name="6 Rectángulo"/>
          <p:cNvSpPr/>
          <p:nvPr/>
        </p:nvSpPr>
        <p:spPr>
          <a:xfrm>
            <a:off x="325210" y="6505210"/>
            <a:ext cx="2177840" cy="276999"/>
          </a:xfrm>
          <a:prstGeom prst="rect">
            <a:avLst/>
          </a:prstGeom>
        </p:spPr>
        <p:txBody>
          <a:bodyPr wrap="none">
            <a:spAutoFit/>
          </a:bodyPr>
          <a:lstStyle/>
          <a:p>
            <a:pPr algn="just"/>
            <a:r>
              <a:rPr lang="es-MX" sz="1200" dirty="0" smtClean="0"/>
              <a:t>Fuente: México, ENSANUT 2012</a:t>
            </a:r>
            <a:endParaRPr lang="es-MX" sz="1200" dirty="0"/>
          </a:p>
        </p:txBody>
      </p:sp>
      <p:grpSp>
        <p:nvGrpSpPr>
          <p:cNvPr id="17" name="16 Grupo"/>
          <p:cNvGrpSpPr/>
          <p:nvPr/>
        </p:nvGrpSpPr>
        <p:grpSpPr>
          <a:xfrm>
            <a:off x="0" y="157200"/>
            <a:ext cx="9144000" cy="738200"/>
            <a:chOff x="0" y="0"/>
            <a:chExt cx="9144000" cy="738200"/>
          </a:xfrm>
        </p:grpSpPr>
        <p:pic>
          <p:nvPicPr>
            <p:cNvPr id="18" name="Imagen 2" descr="pleca_morada.jp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0"/>
              <a:ext cx="9144000" cy="719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Imagen 1"/>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20" y="19062"/>
              <a:ext cx="3059412" cy="719138"/>
            </a:xfrm>
            <a:prstGeom prst="rect">
              <a:avLst/>
            </a:prstGeom>
            <a:noFill/>
            <a:extLst>
              <a:ext uri="{909E8E84-426E-40DD-AFC4-6F175D3DCCD1}">
                <a14:hiddenFill xmlns:a14="http://schemas.microsoft.com/office/drawing/2010/main" xmlns="">
                  <a:solidFill>
                    <a:srgbClr val="FFFFFF"/>
                  </a:solidFill>
                </a14:hiddenFill>
              </a:ext>
            </a:extLst>
          </p:spPr>
        </p:pic>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1 Gráfico"/>
          <p:cNvGraphicFramePr>
            <a:graphicFrameLocks noGrp="1"/>
          </p:cNvGraphicFramePr>
          <p:nvPr>
            <p:ph idx="1"/>
            <p:extLst>
              <p:ext uri="{D42A27DB-BD31-4B8C-83A1-F6EECF244321}">
                <p14:modId xmlns:p14="http://schemas.microsoft.com/office/powerpoint/2010/main" xmlns="" val="2458665237"/>
              </p:ext>
            </p:extLst>
          </p:nvPr>
        </p:nvGraphicFramePr>
        <p:xfrm>
          <a:off x="-25524" y="1301933"/>
          <a:ext cx="9358282" cy="5161206"/>
        </p:xfrm>
        <a:graphic>
          <a:graphicData uri="http://schemas.openxmlformats.org/drawingml/2006/chart">
            <c:chart xmlns:c="http://schemas.openxmlformats.org/drawingml/2006/chart" xmlns:r="http://schemas.openxmlformats.org/officeDocument/2006/relationships" r:id="rId3"/>
          </a:graphicData>
        </a:graphic>
      </p:graphicFrame>
      <p:sp>
        <p:nvSpPr>
          <p:cNvPr id="7" name="6 Rectángulo"/>
          <p:cNvSpPr/>
          <p:nvPr/>
        </p:nvSpPr>
        <p:spPr>
          <a:xfrm>
            <a:off x="214282" y="6463139"/>
            <a:ext cx="2177840" cy="276999"/>
          </a:xfrm>
          <a:prstGeom prst="rect">
            <a:avLst/>
          </a:prstGeom>
        </p:spPr>
        <p:txBody>
          <a:bodyPr wrap="none">
            <a:spAutoFit/>
          </a:bodyPr>
          <a:lstStyle/>
          <a:p>
            <a:pPr algn="just"/>
            <a:r>
              <a:rPr lang="es-MX" sz="1200" dirty="0" smtClean="0"/>
              <a:t>Fuente: México, ENSANUT 2012</a:t>
            </a:r>
            <a:endParaRPr lang="es-MX" sz="1200" dirty="0"/>
          </a:p>
        </p:txBody>
      </p:sp>
      <p:sp>
        <p:nvSpPr>
          <p:cNvPr id="2" name="1 Título"/>
          <p:cNvSpPr>
            <a:spLocks noGrp="1"/>
          </p:cNvSpPr>
          <p:nvPr>
            <p:ph type="title"/>
          </p:nvPr>
        </p:nvSpPr>
        <p:spPr/>
        <p:txBody>
          <a:bodyPr/>
          <a:lstStyle/>
          <a:p>
            <a:endParaRPr lang="es-MX"/>
          </a:p>
        </p:txBody>
      </p:sp>
      <p:grpSp>
        <p:nvGrpSpPr>
          <p:cNvPr id="6" name="5 Grupo"/>
          <p:cNvGrpSpPr/>
          <p:nvPr/>
        </p:nvGrpSpPr>
        <p:grpSpPr>
          <a:xfrm>
            <a:off x="0" y="157200"/>
            <a:ext cx="9144000" cy="738200"/>
            <a:chOff x="0" y="0"/>
            <a:chExt cx="9144000" cy="738200"/>
          </a:xfrm>
        </p:grpSpPr>
        <p:pic>
          <p:nvPicPr>
            <p:cNvPr id="8" name="Imagen 2" descr="pleca_morada.jp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0"/>
              <a:ext cx="9144000" cy="719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Imagen 1"/>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20" y="19062"/>
              <a:ext cx="3059412" cy="719138"/>
            </a:xfrm>
            <a:prstGeom prst="rect">
              <a:avLst/>
            </a:prstGeom>
            <a:noFill/>
            <a:extLst>
              <a:ext uri="{909E8E84-426E-40DD-AFC4-6F175D3DCCD1}">
                <a14:hiddenFill xmlns:a14="http://schemas.microsoft.com/office/drawing/2010/main" xmlns="">
                  <a:solidFill>
                    <a:srgbClr val="FFFFFF"/>
                  </a:solidFill>
                </a14:hiddenFill>
              </a:ext>
            </a:extLst>
          </p:spPr>
        </p:pic>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xmlns="" val="1322570224"/>
              </p:ext>
            </p:extLst>
          </p:nvPr>
        </p:nvGraphicFramePr>
        <p:xfrm>
          <a:off x="421481" y="1772816"/>
          <a:ext cx="8301038" cy="4359998"/>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5 Grupo"/>
          <p:cNvGrpSpPr/>
          <p:nvPr/>
        </p:nvGrpSpPr>
        <p:grpSpPr>
          <a:xfrm>
            <a:off x="0" y="157200"/>
            <a:ext cx="9144000" cy="738200"/>
            <a:chOff x="0" y="0"/>
            <a:chExt cx="9144000" cy="738200"/>
          </a:xfrm>
        </p:grpSpPr>
        <p:pic>
          <p:nvPicPr>
            <p:cNvPr id="8" name="Imagen 2" descr="pleca_morada.jp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0"/>
              <a:ext cx="9144000" cy="719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Imagen 1"/>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20" y="19062"/>
              <a:ext cx="3059412" cy="719138"/>
            </a:xfrm>
            <a:prstGeom prst="rect">
              <a:avLst/>
            </a:prstGeom>
            <a:noFill/>
            <a:extLst>
              <a:ext uri="{909E8E84-426E-40DD-AFC4-6F175D3DCCD1}">
                <a14:hiddenFill xmlns:a14="http://schemas.microsoft.com/office/drawing/2010/main" xmlns="">
                  <a:solidFill>
                    <a:srgbClr val="FFFFFF"/>
                  </a:solidFill>
                </a14:hiddenFill>
              </a:ext>
            </a:extLst>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8 Gráfico"/>
          <p:cNvGraphicFramePr/>
          <p:nvPr/>
        </p:nvGraphicFramePr>
        <p:xfrm>
          <a:off x="285720" y="1643050"/>
          <a:ext cx="8568952" cy="4071966"/>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4 Grupo"/>
          <p:cNvGrpSpPr/>
          <p:nvPr/>
        </p:nvGrpSpPr>
        <p:grpSpPr>
          <a:xfrm>
            <a:off x="0" y="157200"/>
            <a:ext cx="9144000" cy="738200"/>
            <a:chOff x="0" y="0"/>
            <a:chExt cx="9144000" cy="738200"/>
          </a:xfrm>
        </p:grpSpPr>
        <p:pic>
          <p:nvPicPr>
            <p:cNvPr id="6" name="Imagen 2" descr="pleca_morada.jp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0"/>
              <a:ext cx="9144000" cy="719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Imagen 1"/>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20" y="19062"/>
              <a:ext cx="3059412" cy="719138"/>
            </a:xfrm>
            <a:prstGeom prst="rect">
              <a:avLst/>
            </a:prstGeom>
            <a:noFill/>
            <a:extLst>
              <a:ext uri="{909E8E84-426E-40DD-AFC4-6F175D3DCCD1}">
                <a14:hiddenFill xmlns:a14="http://schemas.microsoft.com/office/drawing/2010/main" xmlns="">
                  <a:solidFill>
                    <a:srgbClr val="FFFFFF"/>
                  </a:solidFill>
                </a14:hiddenFill>
              </a:ext>
            </a:extLst>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Grp="1" noChangeAspect="1" noChangeArrowheads="1"/>
          </p:cNvPicPr>
          <p:nvPr>
            <p:ph idx="1"/>
          </p:nvPr>
        </p:nvPicPr>
        <p:blipFill>
          <a:blip r:embed="rId3" cstate="print">
            <a:lum bright="-10000" contrast="10000"/>
          </a:blip>
          <a:srcRect/>
          <a:stretch>
            <a:fillRect/>
          </a:stretch>
        </p:blipFill>
        <p:spPr bwMode="auto">
          <a:xfrm>
            <a:off x="488158" y="1501314"/>
            <a:ext cx="8167684" cy="214200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lum bright="-10000" contrast="10000"/>
          </a:blip>
          <a:srcRect/>
          <a:stretch>
            <a:fillRect/>
          </a:stretch>
        </p:blipFill>
        <p:spPr bwMode="auto">
          <a:xfrm>
            <a:off x="539552" y="4335464"/>
            <a:ext cx="8284201" cy="2308246"/>
          </a:xfrm>
          <a:prstGeom prst="rect">
            <a:avLst/>
          </a:prstGeom>
          <a:noFill/>
          <a:ln w="9525">
            <a:noFill/>
            <a:miter lim="800000"/>
            <a:headEnd/>
            <a:tailEnd/>
          </a:ln>
        </p:spPr>
      </p:pic>
      <p:sp>
        <p:nvSpPr>
          <p:cNvPr id="10" name="9 Rectángulo"/>
          <p:cNvSpPr/>
          <p:nvPr/>
        </p:nvSpPr>
        <p:spPr>
          <a:xfrm>
            <a:off x="642910" y="3905912"/>
            <a:ext cx="8028384" cy="523220"/>
          </a:xfrm>
          <a:prstGeom prst="rect">
            <a:avLst/>
          </a:prstGeom>
        </p:spPr>
        <p:txBody>
          <a:bodyPr wrap="square">
            <a:spAutoFit/>
          </a:bodyPr>
          <a:lstStyle/>
          <a:p>
            <a:pPr algn="ctr"/>
            <a:r>
              <a:rPr lang="es-MX" sz="1400" b="1" dirty="0" smtClean="0"/>
              <a:t>Prevalencia nacional de anemia en </a:t>
            </a:r>
            <a:r>
              <a:rPr lang="es-MX" sz="1400" b="1" dirty="0" smtClean="0">
                <a:solidFill>
                  <a:srgbClr val="FF0000"/>
                </a:solidFill>
              </a:rPr>
              <a:t>mujeres no embarazadas </a:t>
            </a:r>
            <a:r>
              <a:rPr lang="es-MX" sz="1400" b="1" dirty="0" smtClean="0"/>
              <a:t>de 12 a 49 años por área (comparación ENN 99, ENSANUT 2006 y ENSANUT 2012)</a:t>
            </a:r>
            <a:endParaRPr lang="es-MX" sz="1400" b="1" dirty="0"/>
          </a:p>
        </p:txBody>
      </p:sp>
      <p:sp>
        <p:nvSpPr>
          <p:cNvPr id="7" name="6 Rectángulo"/>
          <p:cNvSpPr/>
          <p:nvPr/>
        </p:nvSpPr>
        <p:spPr>
          <a:xfrm>
            <a:off x="557808" y="1142984"/>
            <a:ext cx="8028384" cy="523220"/>
          </a:xfrm>
          <a:prstGeom prst="rect">
            <a:avLst/>
          </a:prstGeom>
        </p:spPr>
        <p:txBody>
          <a:bodyPr wrap="square">
            <a:spAutoFit/>
          </a:bodyPr>
          <a:lstStyle/>
          <a:p>
            <a:pPr algn="ctr"/>
            <a:r>
              <a:rPr lang="es-MX" sz="1400" b="1" dirty="0" smtClean="0"/>
              <a:t>Prevalencia nacional de anemia en </a:t>
            </a:r>
            <a:r>
              <a:rPr lang="es-MX" sz="1400" b="1" dirty="0" smtClean="0">
                <a:solidFill>
                  <a:srgbClr val="FF0000"/>
                </a:solidFill>
              </a:rPr>
              <a:t>mujeres embarazadas </a:t>
            </a:r>
            <a:r>
              <a:rPr lang="es-MX" sz="1400" b="1" dirty="0" smtClean="0"/>
              <a:t>de 12 a 49 años por área (comparación ENN 99, ENSANUT 2006 y ENSANUT 2012)</a:t>
            </a:r>
            <a:endParaRPr lang="es-MX" sz="1400" b="1" dirty="0"/>
          </a:p>
        </p:txBody>
      </p:sp>
      <p:cxnSp>
        <p:nvCxnSpPr>
          <p:cNvPr id="12" name="11 Conector recto de flecha"/>
          <p:cNvCxnSpPr/>
          <p:nvPr/>
        </p:nvCxnSpPr>
        <p:spPr>
          <a:xfrm>
            <a:off x="8028384" y="1719048"/>
            <a:ext cx="0" cy="432048"/>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cxnSp>
        <p:nvCxnSpPr>
          <p:cNvPr id="13" name="12 Conector recto de flecha"/>
          <p:cNvCxnSpPr/>
          <p:nvPr/>
        </p:nvCxnSpPr>
        <p:spPr>
          <a:xfrm>
            <a:off x="8100392" y="4854340"/>
            <a:ext cx="0" cy="432048"/>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grpSp>
        <p:nvGrpSpPr>
          <p:cNvPr id="9" name="8 Grupo"/>
          <p:cNvGrpSpPr/>
          <p:nvPr/>
        </p:nvGrpSpPr>
        <p:grpSpPr>
          <a:xfrm>
            <a:off x="0" y="157200"/>
            <a:ext cx="9144000" cy="738200"/>
            <a:chOff x="0" y="0"/>
            <a:chExt cx="9144000" cy="738200"/>
          </a:xfrm>
        </p:grpSpPr>
        <p:pic>
          <p:nvPicPr>
            <p:cNvPr id="11" name="Imagen 2" descr="pleca_morada.jpg"/>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0"/>
              <a:ext cx="9144000" cy="719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Imagen 1"/>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20" y="19062"/>
              <a:ext cx="3059412" cy="719138"/>
            </a:xfrm>
            <a:prstGeom prst="rect">
              <a:avLst/>
            </a:prstGeom>
            <a:noFill/>
            <a:extLst>
              <a:ext uri="{909E8E84-426E-40DD-AFC4-6F175D3DCCD1}">
                <a14:hiddenFill xmlns:a14="http://schemas.microsoft.com/office/drawing/2010/main" xmlns="">
                  <a:solidFill>
                    <a:srgbClr val="FFFFFF"/>
                  </a:solidFill>
                </a14:hiddenFill>
              </a:ext>
            </a:extLst>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CuadroTexto"/>
          <p:cNvSpPr txBox="1"/>
          <p:nvPr/>
        </p:nvSpPr>
        <p:spPr>
          <a:xfrm>
            <a:off x="251520" y="6000906"/>
            <a:ext cx="8892480" cy="600164"/>
          </a:xfrm>
          <a:prstGeom prst="rect">
            <a:avLst/>
          </a:prstGeom>
          <a:noFill/>
        </p:spPr>
        <p:txBody>
          <a:bodyPr wrap="square" rtlCol="0">
            <a:spAutoFit/>
          </a:bodyPr>
          <a:lstStyle/>
          <a:p>
            <a:pPr>
              <a:spcBef>
                <a:spcPts val="600"/>
              </a:spcBef>
            </a:pPr>
            <a:r>
              <a:rPr lang="es-MX" sz="1400" dirty="0" smtClean="0"/>
              <a:t> </a:t>
            </a:r>
            <a:r>
              <a:rPr lang="es-MX" sz="1400" b="1" dirty="0" smtClean="0"/>
              <a:t>Acceso a la alimentación</a:t>
            </a:r>
            <a:r>
              <a:rPr lang="es-MX" sz="1400" dirty="0" smtClean="0"/>
              <a:t>: magnitud de la población cuyo ingreso es insuficiente para acceder a los alimentos básicos. </a:t>
            </a:r>
          </a:p>
          <a:p>
            <a:pPr>
              <a:spcBef>
                <a:spcPts val="600"/>
              </a:spcBef>
              <a:buFont typeface="Arial" pitchFamily="34" charset="0"/>
              <a:buChar char="•"/>
            </a:pPr>
            <a:r>
              <a:rPr lang="es-MX" sz="1400" dirty="0" smtClean="0"/>
              <a:t>14 entidades, tienen carencia de acceso a la alimentación entre 10 y 20% en 2008.</a:t>
            </a:r>
          </a:p>
        </p:txBody>
      </p:sp>
      <p:grpSp>
        <p:nvGrpSpPr>
          <p:cNvPr id="6" name="5 Grupo"/>
          <p:cNvGrpSpPr/>
          <p:nvPr/>
        </p:nvGrpSpPr>
        <p:grpSpPr>
          <a:xfrm>
            <a:off x="395536" y="1288346"/>
            <a:ext cx="7819802" cy="4378238"/>
            <a:chOff x="1115616" y="971436"/>
            <a:chExt cx="7056784" cy="4694401"/>
          </a:xfrm>
        </p:grpSpPr>
        <p:pic>
          <p:nvPicPr>
            <p:cNvPr id="4" name="Picture 3"/>
            <p:cNvPicPr>
              <a:picLocks noChangeAspect="1" noChangeArrowheads="1"/>
            </p:cNvPicPr>
            <p:nvPr/>
          </p:nvPicPr>
          <p:blipFill>
            <a:blip r:embed="rId3" cstate="print"/>
            <a:srcRect t="5436" r="3045"/>
            <a:stretch>
              <a:fillRect/>
            </a:stretch>
          </p:blipFill>
          <p:spPr bwMode="auto">
            <a:xfrm>
              <a:off x="1115616" y="1345357"/>
              <a:ext cx="7056784" cy="4320480"/>
            </a:xfrm>
            <a:prstGeom prst="rect">
              <a:avLst/>
            </a:prstGeom>
            <a:noFill/>
            <a:ln w="9525">
              <a:solidFill>
                <a:schemeClr val="tx1"/>
              </a:solidFill>
              <a:miter lim="800000"/>
              <a:headEnd/>
              <a:tailEnd/>
            </a:ln>
          </p:spPr>
        </p:pic>
        <p:sp>
          <p:nvSpPr>
            <p:cNvPr id="5" name="4 Rectángulo"/>
            <p:cNvSpPr/>
            <p:nvPr/>
          </p:nvSpPr>
          <p:spPr>
            <a:xfrm>
              <a:off x="1115616" y="971436"/>
              <a:ext cx="6984776" cy="369332"/>
            </a:xfrm>
            <a:prstGeom prst="rect">
              <a:avLst/>
            </a:prstGeom>
            <a:ln>
              <a:solidFill>
                <a:schemeClr val="bg1"/>
              </a:solidFill>
            </a:ln>
          </p:spPr>
          <p:txBody>
            <a:bodyPr wrap="square">
              <a:spAutoFit/>
            </a:bodyPr>
            <a:lstStyle/>
            <a:p>
              <a:r>
                <a:rPr lang="es-MX" dirty="0" smtClean="0"/>
                <a:t>Distribución de carencia por acceso a la alimentación en 2008</a:t>
              </a:r>
              <a:endParaRPr lang="es-MX" dirty="0"/>
            </a:p>
          </p:txBody>
        </p:sp>
      </p:grpSp>
      <p:grpSp>
        <p:nvGrpSpPr>
          <p:cNvPr id="8" name="7 Grupo"/>
          <p:cNvGrpSpPr/>
          <p:nvPr/>
        </p:nvGrpSpPr>
        <p:grpSpPr>
          <a:xfrm>
            <a:off x="0" y="157200"/>
            <a:ext cx="9144000" cy="738200"/>
            <a:chOff x="0" y="0"/>
            <a:chExt cx="9144000" cy="738200"/>
          </a:xfrm>
        </p:grpSpPr>
        <p:pic>
          <p:nvPicPr>
            <p:cNvPr id="9" name="Imagen 2" descr="pleca_morada.jp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0"/>
              <a:ext cx="9144000" cy="719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Imagen 1"/>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20" y="19062"/>
              <a:ext cx="3059412" cy="719138"/>
            </a:xfrm>
            <a:prstGeom prst="rect">
              <a:avLst/>
            </a:prstGeom>
            <a:noFill/>
            <a:extLst>
              <a:ext uri="{909E8E84-426E-40DD-AFC4-6F175D3DCCD1}">
                <a14:hiddenFill xmlns:a14="http://schemas.microsoft.com/office/drawing/2010/main" xmlns="">
                  <a:solidFill>
                    <a:srgbClr val="FFFFFF"/>
                  </a:solidFill>
                </a14:hiddenFill>
              </a:ext>
            </a:extLst>
          </p:spPr>
        </p:pic>
      </p:grpSp>
    </p:spTree>
  </p:cSld>
  <p:clrMapOvr>
    <a:masterClrMapping/>
  </p:clrMapOvr>
  <p:timing>
    <p:tnLst>
      <p:par>
        <p:cTn id="1" dur="indefinite" restart="never" nodeType="tmRoot"/>
      </p:par>
    </p:tnLst>
  </p:timing>
</p:sld>
</file>

<file path=ppt/theme/theme1.xml><?xml version="1.0" encoding="utf-8"?>
<a:theme xmlns:a="http://schemas.openxmlformats.org/drawingml/2006/main" name="Secretaria de Salu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ecretaria de Salu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Secretaria de Salud</Template>
  <TotalTime>1227</TotalTime>
  <Words>2082</Words>
  <Application>Microsoft Office PowerPoint</Application>
  <PresentationFormat>Presentación en pantalla (4:3)</PresentationFormat>
  <Paragraphs>292</Paragraphs>
  <Slides>25</Slides>
  <Notes>14</Notes>
  <HiddenSlides>0</HiddenSlides>
  <MMClips>0</MMClips>
  <ScaleCrop>false</ScaleCrop>
  <HeadingPairs>
    <vt:vector size="4" baseType="variant">
      <vt:variant>
        <vt:lpstr>Tema</vt:lpstr>
      </vt:variant>
      <vt:variant>
        <vt:i4>2</vt:i4>
      </vt:variant>
      <vt:variant>
        <vt:lpstr>Títulos de diapositiva</vt:lpstr>
      </vt:variant>
      <vt:variant>
        <vt:i4>25</vt:i4>
      </vt:variant>
    </vt:vector>
  </HeadingPairs>
  <TitlesOfParts>
    <vt:vector size="27" baseType="lpstr">
      <vt:lpstr>Secretaria de Salud</vt:lpstr>
      <vt:lpstr>1_Secretaria de Salud</vt:lpstr>
      <vt:lpstr>Diapositiva 1</vt:lpstr>
      <vt:lpstr>Desnutrición</vt:lpstr>
      <vt:lpstr>Desnutrición</vt:lpstr>
      <vt:lpstr>Diapositiva 4</vt:lpstr>
      <vt:lpstr>Diapositiva 5</vt:lpstr>
      <vt:lpstr>Diapositiva 6</vt:lpstr>
      <vt:lpstr>Diapositiva 7</vt:lpstr>
      <vt:lpstr>Diapositiva 8</vt:lpstr>
      <vt:lpstr>Diapositiva 9</vt:lpstr>
      <vt:lpstr>Diapositiva 10</vt:lpstr>
      <vt:lpstr>Estrategia transversal e integral Comisión Intersecretarial  Participan 19 entidades públicas</vt:lpstr>
      <vt:lpstr>Diapositiva 12</vt:lpstr>
      <vt:lpstr>Diapositiva 13</vt:lpstr>
      <vt:lpstr>Diapositiva 14</vt:lpstr>
      <vt:lpstr>Diapositiva 15</vt:lpstr>
      <vt:lpstr>Diapositiva 16</vt:lpstr>
      <vt:lpstr>Diapositiva 17</vt:lpstr>
      <vt:lpstr>Diapositiva 18</vt:lpstr>
      <vt:lpstr>Diapositiva 19</vt:lpstr>
      <vt:lpstr>Etapas de Instrumentación Estatal, Municipal, Local</vt:lpstr>
      <vt:lpstr>Diapositiva 21</vt:lpstr>
      <vt:lpstr>Diapositiva 22</vt:lpstr>
      <vt:lpstr>Diapositiva 23</vt:lpstr>
      <vt:lpstr>Diapositiva 24</vt:lpstr>
      <vt:lpstr>Diapositiva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fabiola.lopezg</dc:creator>
  <cp:lastModifiedBy>SESION</cp:lastModifiedBy>
  <cp:revision>146</cp:revision>
  <dcterms:created xsi:type="dcterms:W3CDTF">2013-07-02T17:04:53Z</dcterms:created>
  <dcterms:modified xsi:type="dcterms:W3CDTF">2013-09-06T15:44:50Z</dcterms:modified>
</cp:coreProperties>
</file>